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81" r:id="rId2"/>
    <p:sldId id="277" r:id="rId3"/>
    <p:sldId id="283" r:id="rId4"/>
    <p:sldId id="285" r:id="rId5"/>
    <p:sldId id="291" r:id="rId6"/>
    <p:sldId id="295" r:id="rId7"/>
    <p:sldId id="296" r:id="rId8"/>
    <p:sldId id="297" r:id="rId9"/>
    <p:sldId id="298" r:id="rId10"/>
    <p:sldId id="293" r:id="rId11"/>
    <p:sldId id="294" r:id="rId12"/>
    <p:sldId id="302" r:id="rId13"/>
    <p:sldId id="299" r:id="rId14"/>
    <p:sldId id="300" r:id="rId15"/>
    <p:sldId id="301" r:id="rId16"/>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8E8"/>
    <a:srgbClr val="E0E0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624"/>
  </p:normalViewPr>
  <p:slideViewPr>
    <p:cSldViewPr>
      <p:cViewPr varScale="1">
        <p:scale>
          <a:sx n="63" d="100"/>
          <a:sy n="63" d="100"/>
        </p:scale>
        <p:origin x="138" y="102"/>
      </p:cViewPr>
      <p:guideLst>
        <p:guide orient="horz" pos="2160"/>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693080359807601"/>
          <c:y val="0"/>
          <c:w val="0.63961512779420071"/>
          <c:h val="0.94523078539524197"/>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534-4ACA-9EA2-5BF2E52A1C4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534-4ACA-9EA2-5BF2E52A1C4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534-4ACA-9EA2-5BF2E52A1C4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534-4ACA-9EA2-5BF2E52A1C46}"/>
              </c:ext>
            </c:extLst>
          </c:dPt>
          <c:cat>
            <c:strRef>
              <c:f>Sheet1!$A$2:$A$5</c:f>
              <c:strCache>
                <c:ptCount val="4"/>
                <c:pt idx="0">
                  <c:v>1-100</c:v>
                </c:pt>
                <c:pt idx="1">
                  <c:v>101-35400000</c:v>
                </c:pt>
                <c:pt idx="2">
                  <c:v>0</c:v>
                </c:pt>
                <c:pt idx="3">
                  <c:v>-7777777</c:v>
                </c:pt>
              </c:strCache>
            </c:strRef>
          </c:cat>
          <c:val>
            <c:numRef>
              <c:f>Sheet1!$B$2:$B$5</c:f>
              <c:numCache>
                <c:formatCode>General</c:formatCode>
                <c:ptCount val="4"/>
                <c:pt idx="0">
                  <c:v>50.1</c:v>
                </c:pt>
                <c:pt idx="1">
                  <c:v>36.9</c:v>
                </c:pt>
                <c:pt idx="2">
                  <c:v>1.4</c:v>
                </c:pt>
                <c:pt idx="3">
                  <c:v>11.6</c:v>
                </c:pt>
              </c:numCache>
            </c:numRef>
          </c:val>
          <c:extLst>
            <c:ext xmlns:c16="http://schemas.microsoft.com/office/drawing/2014/chart" uri="{C3380CC4-5D6E-409C-BE32-E72D297353CC}">
              <c16:uniqueId val="{00000008-4534-4ACA-9EA2-5BF2E52A1C46}"/>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dPt>
            <c:idx val="0"/>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2EEF-4100-BF12-90264A6B55B9}"/>
              </c:ext>
            </c:extLst>
          </c:dPt>
          <c:dPt>
            <c:idx val="1"/>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2-2EEF-4100-BF12-90264A6B55B9}"/>
              </c:ext>
            </c:extLst>
          </c:dPt>
          <c:dPt>
            <c:idx val="2"/>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2EEF-4100-BF12-90264A6B55B9}"/>
              </c:ext>
            </c:extLst>
          </c:dPt>
          <c:dLbls>
            <c:dLbl>
              <c:idx val="1"/>
              <c:spPr>
                <a:noFill/>
                <a:ln>
                  <a:noFill/>
                </a:ln>
                <a:effectLst/>
              </c:spPr>
              <c:txPr>
                <a:bodyPr rot="0" spcFirstLastPara="1" vertOverflow="ellipsis" vert="horz" wrap="square" lIns="38100" tIns="19050" rIns="38100" bIns="19050" anchor="ctr" anchorCtr="1">
                  <a:spAutoFit/>
                </a:bodyPr>
                <a:lstStyle/>
                <a:p>
                  <a:pPr>
                    <a:defRPr sz="240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2-2EEF-4100-BF12-90264A6B55B9}"/>
                </c:ext>
              </c:extLst>
            </c:dLbl>
            <c:dLbl>
              <c:idx val="2"/>
              <c:spPr>
                <a:noFill/>
                <a:ln>
                  <a:noFill/>
                </a:ln>
                <a:effectLst/>
              </c:spPr>
              <c:txPr>
                <a:bodyPr rot="0" spcFirstLastPara="1" vertOverflow="ellipsis" vert="horz" wrap="square" lIns="38100" tIns="19050" rIns="38100" bIns="19050" anchor="ctr" anchorCtr="1">
                  <a:spAutoFit/>
                </a:bodyPr>
                <a:lstStyle/>
                <a:p>
                  <a:pPr>
                    <a:defRPr sz="240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2EEF-4100-BF12-90264A6B55B9}"/>
                </c:ext>
              </c:extLst>
            </c:dLbl>
            <c:spPr>
              <a:noFill/>
              <a:ln>
                <a:noFill/>
              </a:ln>
              <a:effectLst/>
            </c:spPr>
            <c:txPr>
              <a:bodyPr rot="0" spcFirstLastPara="1" vertOverflow="ellipsis" vert="horz" wrap="square" lIns="38100" tIns="19050" rIns="38100" bIns="19050" anchor="ctr" anchorCtr="1">
                <a:spAutoFit/>
              </a:bodyPr>
              <a:lstStyle/>
              <a:p>
                <a:pPr>
                  <a:defRPr sz="2400" b="1" i="0" u="none" strike="noStrike" kern="1200" spc="0" baseline="0">
                    <a:solidFill>
                      <a:schemeClr val="accent6"/>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Southern Region</c:v>
                </c:pt>
                <c:pt idx="1">
                  <c:v>Pwani</c:v>
                </c:pt>
                <c:pt idx="2">
                  <c:v>Central</c:v>
                </c:pt>
              </c:strCache>
            </c:strRef>
          </c:cat>
          <c:val>
            <c:numRef>
              <c:f>Sheet1!$B$2:$B$4</c:f>
              <c:numCache>
                <c:formatCode>General</c:formatCode>
                <c:ptCount val="3"/>
                <c:pt idx="0">
                  <c:v>72</c:v>
                </c:pt>
                <c:pt idx="1">
                  <c:v>15</c:v>
                </c:pt>
                <c:pt idx="2">
                  <c:v>13</c:v>
                </c:pt>
              </c:numCache>
            </c:numRef>
          </c:val>
          <c:extLst>
            <c:ext xmlns:c16="http://schemas.microsoft.com/office/drawing/2014/chart" uri="{C3380CC4-5D6E-409C-BE32-E72D297353CC}">
              <c16:uniqueId val="{00000000-2EEF-4100-BF12-90264A6B55B9}"/>
            </c:ext>
          </c:extLst>
        </c:ser>
        <c:dLbls>
          <c:dLblPos val="outEnd"/>
          <c:showLegendKey val="0"/>
          <c:showVal val="0"/>
          <c:showCatName val="0"/>
          <c:showSerName val="0"/>
          <c:showPercent val="1"/>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-VE</a:t>
            </a:r>
            <a:r>
              <a:rPr lang="en-US" baseline="0" dirty="0"/>
              <a:t> rates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D97-420A-B8F8-4D99E027529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D97-420A-B8F8-4D99E027529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D97-420A-B8F8-4D99E027529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D97-420A-B8F8-4D99E027529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BD97-420A-B8F8-4D99E0275294}"/>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BD97-420A-B8F8-4D99E0275294}"/>
              </c:ext>
            </c:extLst>
          </c:dPt>
          <c:cat>
            <c:strRef>
              <c:f>Sheet1!$A$2:$A$7</c:f>
              <c:strCache>
                <c:ptCount val="6"/>
                <c:pt idx="0">
                  <c:v>Tunduma </c:v>
                </c:pt>
                <c:pt idx="1">
                  <c:v>Mbarali</c:v>
                </c:pt>
                <c:pt idx="2">
                  <c:v>Njombe</c:v>
                </c:pt>
                <c:pt idx="3">
                  <c:v>Iringa</c:v>
                </c:pt>
                <c:pt idx="4">
                  <c:v>Mafinga</c:v>
                </c:pt>
                <c:pt idx="5">
                  <c:v>Songea </c:v>
                </c:pt>
              </c:strCache>
            </c:strRef>
          </c:cat>
          <c:val>
            <c:numRef>
              <c:f>Sheet1!$B$2:$B$7</c:f>
              <c:numCache>
                <c:formatCode>General</c:formatCode>
                <c:ptCount val="6"/>
                <c:pt idx="0">
                  <c:v>33</c:v>
                </c:pt>
                <c:pt idx="1">
                  <c:v>29</c:v>
                </c:pt>
                <c:pt idx="2">
                  <c:v>12</c:v>
                </c:pt>
                <c:pt idx="3">
                  <c:v>10</c:v>
                </c:pt>
                <c:pt idx="4">
                  <c:v>8</c:v>
                </c:pt>
                <c:pt idx="5">
                  <c:v>7</c:v>
                </c:pt>
              </c:numCache>
            </c:numRef>
          </c:val>
          <c:extLst>
            <c:ext xmlns:c16="http://schemas.microsoft.com/office/drawing/2014/chart" uri="{C3380CC4-5D6E-409C-BE32-E72D297353CC}">
              <c16:uniqueId val="{00000000-E4FF-4672-B4B3-A550421AA756}"/>
            </c:ext>
          </c:extLst>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3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Sheet1!$A$2:$A$10</c:f>
              <c:strCache>
                <c:ptCount val="9"/>
                <c:pt idx="0">
                  <c:v>Tunduma</c:v>
                </c:pt>
                <c:pt idx="1">
                  <c:v>Chimala</c:v>
                </c:pt>
                <c:pt idx="2">
                  <c:v>Njombe</c:v>
                </c:pt>
                <c:pt idx="3">
                  <c:v>Songea</c:v>
                </c:pt>
                <c:pt idx="4">
                  <c:v>Iringa</c:v>
                </c:pt>
                <c:pt idx="5">
                  <c:v>Mama Amina</c:v>
                </c:pt>
                <c:pt idx="6">
                  <c:v>Malunda </c:v>
                </c:pt>
                <c:pt idx="7">
                  <c:v>Mwilongo</c:v>
                </c:pt>
                <c:pt idx="8">
                  <c:v>Talent Solutions</c:v>
                </c:pt>
              </c:strCache>
            </c:strRef>
          </c:cat>
          <c:val>
            <c:numRef>
              <c:f>Sheet1!$B$2:$B$10</c:f>
              <c:numCache>
                <c:formatCode>General</c:formatCode>
                <c:ptCount val="9"/>
                <c:pt idx="0">
                  <c:v>33</c:v>
                </c:pt>
                <c:pt idx="1">
                  <c:v>24</c:v>
                </c:pt>
                <c:pt idx="2">
                  <c:v>12</c:v>
                </c:pt>
                <c:pt idx="3">
                  <c:v>12</c:v>
                </c:pt>
                <c:pt idx="4">
                  <c:v>9.4</c:v>
                </c:pt>
                <c:pt idx="5">
                  <c:v>8.5</c:v>
                </c:pt>
                <c:pt idx="6">
                  <c:v>5.2</c:v>
                </c:pt>
                <c:pt idx="7">
                  <c:v>5</c:v>
                </c:pt>
                <c:pt idx="8">
                  <c:v>0.9</c:v>
                </c:pt>
              </c:numCache>
            </c:numRef>
          </c:val>
          <c:extLst>
            <c:ext xmlns:c16="http://schemas.microsoft.com/office/drawing/2014/chart" uri="{C3380CC4-5D6E-409C-BE32-E72D297353CC}">
              <c16:uniqueId val="{00000000-6EC8-444F-A901-90D1716E082A}"/>
            </c:ext>
          </c:extLst>
        </c:ser>
        <c:ser>
          <c:idx val="1"/>
          <c:order val="1"/>
          <c:tx>
            <c:strRef>
              <c:f>Sheet1!$C$1</c:f>
              <c:strCache>
                <c:ptCount val="1"/>
                <c:pt idx="0">
                  <c:v>Series 2</c:v>
                </c:pt>
              </c:strCache>
            </c:strRef>
          </c:tx>
          <c:spPr>
            <a:solidFill>
              <a:schemeClr val="accent2">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Sheet1!$A$2:$A$10</c:f>
              <c:strCache>
                <c:ptCount val="9"/>
                <c:pt idx="0">
                  <c:v>Tunduma</c:v>
                </c:pt>
                <c:pt idx="1">
                  <c:v>Chimala</c:v>
                </c:pt>
                <c:pt idx="2">
                  <c:v>Njombe</c:v>
                </c:pt>
                <c:pt idx="3">
                  <c:v>Songea</c:v>
                </c:pt>
                <c:pt idx="4">
                  <c:v>Iringa</c:v>
                </c:pt>
                <c:pt idx="5">
                  <c:v>Mama Amina</c:v>
                </c:pt>
                <c:pt idx="6">
                  <c:v>Malunda </c:v>
                </c:pt>
                <c:pt idx="7">
                  <c:v>Mwilongo</c:v>
                </c:pt>
                <c:pt idx="8">
                  <c:v>Talent Solutions</c:v>
                </c:pt>
              </c:strCache>
            </c:strRef>
          </c:cat>
          <c:val>
            <c:numRef>
              <c:f>Sheet1!$C$2:$C$10</c:f>
            </c:numRef>
          </c:val>
          <c:extLst>
            <c:ext xmlns:c16="http://schemas.microsoft.com/office/drawing/2014/chart" uri="{C3380CC4-5D6E-409C-BE32-E72D297353CC}">
              <c16:uniqueId val="{00000001-6EC8-444F-A901-90D1716E082A}"/>
            </c:ext>
          </c:extLst>
        </c:ser>
        <c:ser>
          <c:idx val="2"/>
          <c:order val="2"/>
          <c:tx>
            <c:strRef>
              <c:f>Sheet1!$D$1</c:f>
              <c:strCache>
                <c:ptCount val="1"/>
                <c:pt idx="0">
                  <c:v>Series 3</c:v>
                </c:pt>
              </c:strCache>
            </c:strRef>
          </c:tx>
          <c:spPr>
            <a:solidFill>
              <a:schemeClr val="accent3">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Sheet1!$A$2:$A$10</c:f>
              <c:strCache>
                <c:ptCount val="9"/>
                <c:pt idx="0">
                  <c:v>Tunduma</c:v>
                </c:pt>
                <c:pt idx="1">
                  <c:v>Chimala</c:v>
                </c:pt>
                <c:pt idx="2">
                  <c:v>Njombe</c:v>
                </c:pt>
                <c:pt idx="3">
                  <c:v>Songea</c:v>
                </c:pt>
                <c:pt idx="4">
                  <c:v>Iringa</c:v>
                </c:pt>
                <c:pt idx="5">
                  <c:v>Mama Amina</c:v>
                </c:pt>
                <c:pt idx="6">
                  <c:v>Malunda </c:v>
                </c:pt>
                <c:pt idx="7">
                  <c:v>Mwilongo</c:v>
                </c:pt>
                <c:pt idx="8">
                  <c:v>Talent Solutions</c:v>
                </c:pt>
              </c:strCache>
            </c:strRef>
          </c:cat>
          <c:val>
            <c:numRef>
              <c:f>Sheet1!$D$2:$D$10</c:f>
            </c:numRef>
          </c:val>
          <c:extLst>
            <c:ext xmlns:c16="http://schemas.microsoft.com/office/drawing/2014/chart" uri="{C3380CC4-5D6E-409C-BE32-E72D297353CC}">
              <c16:uniqueId val="{00000002-6EC8-444F-A901-90D1716E082A}"/>
            </c:ext>
          </c:extLst>
        </c:ser>
        <c:dLbls>
          <c:dLblPos val="inEnd"/>
          <c:showLegendKey val="0"/>
          <c:showVal val="1"/>
          <c:showCatName val="0"/>
          <c:showSerName val="0"/>
          <c:showPercent val="0"/>
          <c:showBubbleSize val="0"/>
        </c:dLbls>
        <c:gapWidth val="65"/>
        <c:axId val="1985899536"/>
        <c:axId val="1985888720"/>
      </c:barChart>
      <c:catAx>
        <c:axId val="1985899536"/>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600" b="0" i="0" u="none" strike="noStrike" kern="1200" cap="all" baseline="0">
                <a:solidFill>
                  <a:schemeClr val="dk1">
                    <a:lumMod val="75000"/>
                    <a:lumOff val="25000"/>
                  </a:schemeClr>
                </a:solidFill>
                <a:latin typeface="Arial Narrow" panose="020B0606020202030204" pitchFamily="34" charset="0"/>
                <a:ea typeface="+mn-ea"/>
                <a:cs typeface="+mn-cs"/>
              </a:defRPr>
            </a:pPr>
            <a:endParaRPr lang="en-US"/>
          </a:p>
        </c:txPr>
        <c:crossAx val="1985888720"/>
        <c:crosses val="autoZero"/>
        <c:auto val="1"/>
        <c:lblAlgn val="ctr"/>
        <c:lblOffset val="100"/>
        <c:noMultiLvlLbl val="0"/>
      </c:catAx>
      <c:valAx>
        <c:axId val="1985888720"/>
        <c:scaling>
          <c:orientation val="minMax"/>
        </c:scaling>
        <c:delete val="1"/>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crossAx val="19858995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5"/>
                <c:pt idx="0">
                  <c:v>Mgimba</c:v>
                </c:pt>
                <c:pt idx="1">
                  <c:v>Mwalembe</c:v>
                </c:pt>
                <c:pt idx="2">
                  <c:v>Maneck</c:v>
                </c:pt>
                <c:pt idx="3">
                  <c:v>Mgulunde</c:v>
                </c:pt>
                <c:pt idx="4">
                  <c:v>Mwaikuka/Sadoki</c:v>
                </c:pt>
              </c:strCache>
            </c:strRef>
          </c:cat>
          <c:val>
            <c:numRef>
              <c:f>Sheet1!$B$2:$B$6</c:f>
              <c:numCache>
                <c:formatCode>General</c:formatCode>
                <c:ptCount val="5"/>
                <c:pt idx="0">
                  <c:v>27</c:v>
                </c:pt>
                <c:pt idx="1">
                  <c:v>25</c:v>
                </c:pt>
                <c:pt idx="2">
                  <c:v>21</c:v>
                </c:pt>
                <c:pt idx="3">
                  <c:v>15</c:v>
                </c:pt>
                <c:pt idx="4">
                  <c:v>14</c:v>
                </c:pt>
              </c:numCache>
            </c:numRef>
          </c:val>
          <c:extLst>
            <c:ext xmlns:c16="http://schemas.microsoft.com/office/drawing/2014/chart" uri="{C3380CC4-5D6E-409C-BE32-E72D297353CC}">
              <c16:uniqueId val="{00000000-6116-4027-825C-70267D0AC8A1}"/>
            </c:ext>
          </c:extLst>
        </c:ser>
        <c:dLbls>
          <c:showLegendKey val="0"/>
          <c:showVal val="0"/>
          <c:showCatName val="0"/>
          <c:showSerName val="0"/>
          <c:showPercent val="0"/>
          <c:showBubbleSize val="0"/>
        </c:dLbls>
        <c:gapWidth val="219"/>
        <c:overlap val="-27"/>
        <c:axId val="2038536320"/>
        <c:axId val="2038545056"/>
      </c:barChart>
      <c:catAx>
        <c:axId val="2038536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38545056"/>
        <c:crosses val="autoZero"/>
        <c:auto val="1"/>
        <c:lblAlgn val="ctr"/>
        <c:lblOffset val="100"/>
        <c:noMultiLvlLbl val="0"/>
      </c:catAx>
      <c:valAx>
        <c:axId val="2038545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r>
                  <a:rPr lang="en-US" sz="2000" b="1" dirty="0"/>
                  <a:t>-</a:t>
                </a:r>
                <a:r>
                  <a:rPr lang="en-US" sz="2000" b="1" dirty="0" err="1"/>
                  <a:t>tve</a:t>
                </a:r>
                <a:r>
                  <a:rPr lang="en-US" sz="2000" b="1" dirty="0"/>
                  <a:t>% Repayments</a:t>
                </a:r>
              </a:p>
            </c:rich>
          </c:tx>
          <c:layout>
            <c:manualLayout>
              <c:xMode val="edge"/>
              <c:yMode val="edge"/>
              <c:x val="0"/>
              <c:y val="0.23808938586686848"/>
            </c:manualLayout>
          </c:layout>
          <c:overlay val="0"/>
          <c:spPr>
            <a:noFill/>
            <a:ln>
              <a:noFill/>
            </a:ln>
            <a:effectLst/>
          </c:spPr>
          <c:txPr>
            <a:bodyPr rot="-54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2038536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7/4/2022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https://pixabay.com/en/seminar-lecture-study-student-2654142/</a:t>
            </a:r>
          </a:p>
        </p:txBody>
      </p:sp>
      <p:sp>
        <p:nvSpPr>
          <p:cNvPr id="4" name="Slide Number Placeholder 3"/>
          <p:cNvSpPr>
            <a:spLocks noGrp="1"/>
          </p:cNvSpPr>
          <p:nvPr>
            <p:ph type="sldNum" sz="quarter" idx="10"/>
          </p:nvPr>
        </p:nvSpPr>
        <p:spPr/>
        <p:txBody>
          <a:bodyPr/>
          <a:lstStyle/>
          <a:p>
            <a:fld id="{CA2D21D1-52E2-420B-B491-CFF6D7BB79FB}" type="slidenum">
              <a:rPr lang="en-US" smtClean="0"/>
              <a:pPr/>
              <a:t>1</a:t>
            </a:fld>
            <a:endParaRPr lang="en-US"/>
          </a:p>
        </p:txBody>
      </p:sp>
    </p:spTree>
    <p:extLst>
      <p:ext uri="{BB962C8B-B14F-4D97-AF65-F5344CB8AC3E}">
        <p14:creationId xmlns:p14="http://schemas.microsoft.com/office/powerpoint/2010/main" val="20355441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2</a:t>
            </a:fld>
            <a:endParaRPr lang="en-US"/>
          </a:p>
        </p:txBody>
      </p:sp>
    </p:spTree>
    <p:extLst>
      <p:ext uri="{BB962C8B-B14F-4D97-AF65-F5344CB8AC3E}">
        <p14:creationId xmlns:p14="http://schemas.microsoft.com/office/powerpoint/2010/main" val="4203448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3</a:t>
            </a:fld>
            <a:endParaRPr lang="en-US"/>
          </a:p>
        </p:txBody>
      </p:sp>
    </p:spTree>
    <p:extLst>
      <p:ext uri="{BB962C8B-B14F-4D97-AF65-F5344CB8AC3E}">
        <p14:creationId xmlns:p14="http://schemas.microsoft.com/office/powerpoint/2010/main" val="2301744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4</a:t>
            </a:fld>
            <a:endParaRPr lang="en-US"/>
          </a:p>
        </p:txBody>
      </p:sp>
    </p:spTree>
    <p:extLst>
      <p:ext uri="{BB962C8B-B14F-4D97-AF65-F5344CB8AC3E}">
        <p14:creationId xmlns:p14="http://schemas.microsoft.com/office/powerpoint/2010/main" val="29624253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5</a:t>
            </a:fld>
            <a:endParaRPr lang="en-US"/>
          </a:p>
        </p:txBody>
      </p:sp>
    </p:spTree>
    <p:extLst>
      <p:ext uri="{BB962C8B-B14F-4D97-AF65-F5344CB8AC3E}">
        <p14:creationId xmlns:p14="http://schemas.microsoft.com/office/powerpoint/2010/main" val="143142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10</a:t>
            </a:fld>
            <a:endParaRPr lang="en-US"/>
          </a:p>
        </p:txBody>
      </p:sp>
    </p:spTree>
    <p:extLst>
      <p:ext uri="{BB962C8B-B14F-4D97-AF65-F5344CB8AC3E}">
        <p14:creationId xmlns:p14="http://schemas.microsoft.com/office/powerpoint/2010/main" val="36313517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https://pixabay.com/en/agree-english-consent-contract-1728448/</a:t>
            </a:r>
          </a:p>
        </p:txBody>
      </p:sp>
      <p:sp>
        <p:nvSpPr>
          <p:cNvPr id="4" name="Slide Number Placeholder 3"/>
          <p:cNvSpPr>
            <a:spLocks noGrp="1"/>
          </p:cNvSpPr>
          <p:nvPr>
            <p:ph type="sldNum" sz="quarter" idx="10"/>
          </p:nvPr>
        </p:nvSpPr>
        <p:spPr/>
        <p:txBody>
          <a:bodyPr/>
          <a:lstStyle/>
          <a:p>
            <a:fld id="{CA2D21D1-52E2-420B-B491-CFF6D7BB79FB}" type="slidenum">
              <a:rPr lang="en-US" smtClean="0"/>
              <a:pPr/>
              <a:t>11</a:t>
            </a:fld>
            <a:endParaRPr lang="en-US"/>
          </a:p>
        </p:txBody>
      </p:sp>
    </p:spTree>
    <p:extLst>
      <p:ext uri="{BB962C8B-B14F-4D97-AF65-F5344CB8AC3E}">
        <p14:creationId xmlns:p14="http://schemas.microsoft.com/office/powerpoint/2010/main" val="2363251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12188825"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914162" y="3887117"/>
            <a:ext cx="10360501"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828324" y="4399020"/>
            <a:ext cx="8532178"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578D6DB-6798-42D2-B9AD-FC6F1C72FC30}"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404F2-BE9A-4460-8815-8F645183555F}" type="datetimeFigureOut">
              <a:rPr lang="en-US" smtClean="0"/>
              <a:pPr/>
              <a:t>7/4/2022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2130426"/>
            <a:ext cx="10360501" cy="1470025"/>
          </a:xfrm>
        </p:spPr>
        <p:txBody>
          <a:bodyPr/>
          <a:lstStyle/>
          <a:p>
            <a:r>
              <a:rPr lang="en-US"/>
              <a:t>Click to edit Master title style</a:t>
            </a:r>
          </a:p>
        </p:txBody>
      </p:sp>
      <p:sp>
        <p:nvSpPr>
          <p:cNvPr id="3" name="Subtitle 2"/>
          <p:cNvSpPr>
            <a:spLocks noGrp="1"/>
          </p:cNvSpPr>
          <p:nvPr>
            <p:ph type="subTitle" idx="1"/>
          </p:nvPr>
        </p:nvSpPr>
        <p:spPr>
          <a:xfrm>
            <a:off x="1828324" y="3886200"/>
            <a:ext cx="8532178"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5404F2-BE9A-4460-8815-8F645183555F}"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5404F2-BE9A-4460-8815-8F645183555F}"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7/4/2022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5404F2-BE9A-4460-8815-8F645183555F}" type="datetimeFigureOut">
              <a:rPr lang="en-US" smtClean="0"/>
              <a:pPr/>
              <a:t>7/4/2022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25404F2-BE9A-4460-8815-8F645183555F}" type="datetimeFigureOut">
              <a:rPr lang="en-US" smtClean="0"/>
              <a:pPr/>
              <a:t>7/4/2022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7/4/2022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EC90D8B8-307A-4993-9315-0D6ADDAA6CEB}"/>
              </a:ext>
            </a:extLst>
          </p:cNvPr>
          <p:cNvCxnSpPr/>
          <p:nvPr userDrawn="1"/>
        </p:nvCxnSpPr>
        <p:spPr>
          <a:xfrm>
            <a:off x="609441" y="6448926"/>
            <a:ext cx="10969943" cy="0"/>
          </a:xfrm>
          <a:prstGeom prst="line">
            <a:avLst/>
          </a:prstGeom>
          <a:ln>
            <a:solidFill>
              <a:schemeClr val="bg1">
                <a:lumMod val="85000"/>
                <a:alpha val="50000"/>
              </a:schemeClr>
            </a:solidFill>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149A4D36-ACE7-46EE-977E-260D55BF45D2}"/>
              </a:ext>
            </a:extLst>
          </p:cNvPr>
          <p:cNvSpPr/>
          <p:nvPr userDrawn="1"/>
        </p:nvSpPr>
        <p:spPr>
          <a:xfrm>
            <a:off x="5917949" y="6272463"/>
            <a:ext cx="352926" cy="35292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5" name="Slide Number Placeholder 4"/>
          <p:cNvSpPr>
            <a:spLocks noGrp="1"/>
          </p:cNvSpPr>
          <p:nvPr>
            <p:ph type="sldNum" sz="quarter" idx="12"/>
          </p:nvPr>
        </p:nvSpPr>
        <p:spPr>
          <a:xfrm>
            <a:off x="5836202" y="6244057"/>
            <a:ext cx="516420" cy="385017"/>
          </a:xfrm>
        </p:spPr>
        <p:txBody>
          <a:bodyPr/>
          <a:lstStyle>
            <a:lvl1pPr algn="ctr">
              <a:defRPr sz="1400">
                <a:solidFill>
                  <a:schemeClr val="bg1"/>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7936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425404F2-BE9A-4460-8815-8F645183555F}" type="datetimeFigureOut">
              <a:rPr lang="en-US" smtClean="0"/>
              <a:pPr/>
              <a:t>7/4/2022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9"/>
            <a:ext cx="10969943" cy="711081"/>
          </a:xfrm>
          <a:prstGeom prst="rect">
            <a:avLst/>
          </a:prstGeom>
        </p:spPr>
        <p:txBody>
          <a:bodyPr vert="horz" lIns="121899" tIns="60949" rIns="121899" bIns="60949" rtlCol="0" anchor="ctr">
            <a:normAutofit/>
          </a:bodyPr>
          <a:lstStyle/>
          <a:p>
            <a:r>
              <a:rPr lang="en-US"/>
              <a:t>Click to edit Master title style</a:t>
            </a:r>
          </a:p>
        </p:txBody>
      </p:sp>
      <p:sp>
        <p:nvSpPr>
          <p:cNvPr id="3" name="Text Placeholder 2"/>
          <p:cNvSpPr>
            <a:spLocks noGrp="1"/>
          </p:cNvSpPr>
          <p:nvPr>
            <p:ph type="body" idx="1"/>
          </p:nvPr>
        </p:nvSpPr>
        <p:spPr>
          <a:xfrm>
            <a:off x="609441" y="1138425"/>
            <a:ext cx="10969943" cy="4987739"/>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7/4/2022</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51" r:id="rId4"/>
    <p:sldLayoutId id="2147483652" r:id="rId5"/>
    <p:sldLayoutId id="2147483653" r:id="rId6"/>
    <p:sldLayoutId id="2147483654" r:id="rId7"/>
    <p:sldLayoutId id="2147483663" r:id="rId8"/>
    <p:sldLayoutId id="2147483662" r:id="rId9"/>
    <p:sldLayoutId id="2147483655" r:id="rId10"/>
    <p:sldLayoutId id="2147483656" r:id="rId11"/>
    <p:sldLayoutId id="2147483657" r:id="rId12"/>
    <p:sldLayoutId id="2147483658" r:id="rId13"/>
    <p:sldLayoutId id="2147483659" r:id="rId14"/>
  </p:sldLayoutIdLst>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9D2BAF2-6E03-4B24-8EE4-0AF3286EFC48}"/>
              </a:ext>
            </a:extLst>
          </p:cNvPr>
          <p:cNvSpPr/>
          <p:nvPr/>
        </p:nvSpPr>
        <p:spPr>
          <a:xfrm>
            <a:off x="0" y="-1062"/>
            <a:ext cx="12188825" cy="6858000"/>
          </a:xfrm>
          <a:prstGeom prst="rect">
            <a:avLst/>
          </a:prstGeom>
          <a:solidFill>
            <a:schemeClr val="accent2">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TextBox 15">
            <a:extLst>
              <a:ext uri="{FF2B5EF4-FFF2-40B4-BE49-F238E27FC236}">
                <a16:creationId xmlns:a16="http://schemas.microsoft.com/office/drawing/2014/main" id="{5052CEEB-1510-4449-A435-7628D31D6F07}"/>
              </a:ext>
            </a:extLst>
          </p:cNvPr>
          <p:cNvSpPr txBox="1"/>
          <p:nvPr/>
        </p:nvSpPr>
        <p:spPr>
          <a:xfrm>
            <a:off x="2422004" y="2788714"/>
            <a:ext cx="7761722" cy="1538883"/>
          </a:xfrm>
          <a:prstGeom prst="rect">
            <a:avLst/>
          </a:prstGeom>
          <a:noFill/>
        </p:spPr>
        <p:txBody>
          <a:bodyPr wrap="square" rtlCol="0">
            <a:spAutoFit/>
          </a:bodyPr>
          <a:lstStyle/>
          <a:p>
            <a:pPr algn="ctr"/>
            <a:r>
              <a:rPr lang="en-IN"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Data Analysis </a:t>
            </a:r>
          </a:p>
          <a:p>
            <a:pPr algn="ctr"/>
            <a:r>
              <a:rPr lang="en-IN" sz="4000" dirty="0">
                <a:solidFill>
                  <a:schemeClr val="bg1"/>
                </a:solidFill>
                <a:latin typeface="Open Sans" panose="020B0606030504020204" pitchFamily="34" charset="0"/>
                <a:ea typeface="Open Sans" panose="020B0606030504020204" pitchFamily="34" charset="0"/>
                <a:cs typeface="Open Sans" panose="020B0606030504020204" pitchFamily="34" charset="0"/>
              </a:rPr>
              <a:t>On Repayment Rate</a:t>
            </a:r>
          </a:p>
        </p:txBody>
      </p:sp>
      <p:pic>
        <p:nvPicPr>
          <p:cNvPr id="3" name="Picture 2">
            <a:extLst>
              <a:ext uri="{FF2B5EF4-FFF2-40B4-BE49-F238E27FC236}">
                <a16:creationId xmlns:a16="http://schemas.microsoft.com/office/drawing/2014/main" id="{3781CD05-6CF9-8FFE-47F7-BBA1145A55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0196" y="1196752"/>
            <a:ext cx="3686689" cy="1295581"/>
          </a:xfrm>
          <a:prstGeom prst="rect">
            <a:avLst/>
          </a:prstGeom>
        </p:spPr>
      </p:pic>
    </p:spTree>
    <p:extLst>
      <p:ext uri="{BB962C8B-B14F-4D97-AF65-F5344CB8AC3E}">
        <p14:creationId xmlns:p14="http://schemas.microsoft.com/office/powerpoint/2010/main" val="23275847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2F92D-5E3F-48DD-8C02-C972A8708B7F}"/>
              </a:ext>
            </a:extLst>
          </p:cNvPr>
          <p:cNvSpPr>
            <a:spLocks noGrp="1"/>
          </p:cNvSpPr>
          <p:nvPr>
            <p:ph type="title"/>
          </p:nvPr>
        </p:nvSpPr>
        <p:spPr>
          <a:xfrm>
            <a:off x="609441" y="274639"/>
            <a:ext cx="10969943" cy="711081"/>
          </a:xfrm>
        </p:spPr>
        <p:txBody>
          <a:bodyPr/>
          <a:lstStyle/>
          <a:p>
            <a:pPr algn="ctr"/>
            <a:r>
              <a:rPr lang="en-IN" b="1" u="sng" dirty="0">
                <a:solidFill>
                  <a:srgbClr val="00B050"/>
                </a:solidFill>
                <a:latin typeface="Open Sans" panose="020B0606030504020204" pitchFamily="34" charset="0"/>
                <a:ea typeface="Open Sans" panose="020B0606030504020204" pitchFamily="34" charset="0"/>
                <a:cs typeface="Open Sans" panose="020B0606030504020204" pitchFamily="34" charset="0"/>
              </a:rPr>
              <a:t>Data Analysis of the Repayment rates</a:t>
            </a:r>
          </a:p>
        </p:txBody>
      </p:sp>
      <p:sp>
        <p:nvSpPr>
          <p:cNvPr id="16" name="TextBox 15">
            <a:extLst>
              <a:ext uri="{FF2B5EF4-FFF2-40B4-BE49-F238E27FC236}">
                <a16:creationId xmlns:a16="http://schemas.microsoft.com/office/drawing/2014/main" id="{A3EFAB70-714D-0D6B-27C9-D208ABCAEA1D}"/>
              </a:ext>
            </a:extLst>
          </p:cNvPr>
          <p:cNvSpPr txBox="1"/>
          <p:nvPr/>
        </p:nvSpPr>
        <p:spPr>
          <a:xfrm>
            <a:off x="945840" y="1484784"/>
            <a:ext cx="10297143" cy="4027385"/>
          </a:xfrm>
          <a:prstGeom prst="rect">
            <a:avLst/>
          </a:prstGeom>
          <a:noFill/>
        </p:spPr>
        <p:txBody>
          <a:bodyPr wrap="square">
            <a:spAutoFit/>
          </a:bodyPr>
          <a:lstStyle/>
          <a:p>
            <a:pPr marL="0" marR="0" algn="ctr">
              <a:lnSpc>
                <a:spcPct val="115000"/>
              </a:lnSpc>
              <a:spcBef>
                <a:spcPts val="0"/>
              </a:spcBef>
              <a:spcAft>
                <a:spcPts val="1000"/>
              </a:spcAft>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According to the Master Table data provided the company has 50% Repayment rates of at least 1-100%(Good clients )  meaning these clients  are repaying the loans in the scheduled time period agreed upon  , 1.4% of 0s repayment rates  and 36.9% repayment rates(excellent clients)   these are repaying the loans before even due time elapses however there is also 11.6 % of bad clients these are some of the clients who either don’t have money to pay or just don’t want to pay back the loans </a:t>
            </a:r>
          </a:p>
        </p:txBody>
      </p:sp>
    </p:spTree>
    <p:extLst>
      <p:ext uri="{BB962C8B-B14F-4D97-AF65-F5344CB8AC3E}">
        <p14:creationId xmlns:p14="http://schemas.microsoft.com/office/powerpoint/2010/main" val="1073115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4C94FCF-D957-418B-B732-151DDA55E2D7}"/>
              </a:ext>
            </a:extLst>
          </p:cNvPr>
          <p:cNvSpPr/>
          <p:nvPr/>
        </p:nvSpPr>
        <p:spPr>
          <a:xfrm>
            <a:off x="0" y="0"/>
            <a:ext cx="1218882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itle 2">
            <a:extLst>
              <a:ext uri="{FF2B5EF4-FFF2-40B4-BE49-F238E27FC236}">
                <a16:creationId xmlns:a16="http://schemas.microsoft.com/office/drawing/2014/main" id="{7BE0F199-197D-4D9F-8A9B-2716FF9BC860}"/>
              </a:ext>
            </a:extLst>
          </p:cNvPr>
          <p:cNvSpPr>
            <a:spLocks noGrp="1"/>
          </p:cNvSpPr>
          <p:nvPr>
            <p:ph type="title"/>
          </p:nvPr>
        </p:nvSpPr>
        <p:spPr/>
        <p:txBody>
          <a:bodyPr/>
          <a:lstStyle/>
          <a:p>
            <a:pPr algn="ctr"/>
            <a:r>
              <a:rPr lang="en-IN" b="1" u="sng" dirty="0">
                <a:solidFill>
                  <a:schemeClr val="bg1"/>
                </a:solidFill>
                <a:latin typeface="Open Sans" panose="020B0606030504020204" pitchFamily="34" charset="0"/>
                <a:ea typeface="Open Sans" panose="020B0606030504020204" pitchFamily="34" charset="0"/>
                <a:cs typeface="Open Sans" panose="020B0606030504020204" pitchFamily="34" charset="0"/>
              </a:rPr>
              <a:t>Insights</a:t>
            </a:r>
          </a:p>
        </p:txBody>
      </p:sp>
      <p:sp>
        <p:nvSpPr>
          <p:cNvPr id="20" name="Rectangle 19">
            <a:extLst>
              <a:ext uri="{FF2B5EF4-FFF2-40B4-BE49-F238E27FC236}">
                <a16:creationId xmlns:a16="http://schemas.microsoft.com/office/drawing/2014/main" id="{324BA718-9A54-4156-90B5-F858FE5926B3}"/>
              </a:ext>
            </a:extLst>
          </p:cNvPr>
          <p:cNvSpPr/>
          <p:nvPr/>
        </p:nvSpPr>
        <p:spPr>
          <a:xfrm>
            <a:off x="1552908" y="994459"/>
            <a:ext cx="9083008" cy="5588902"/>
          </a:xfrm>
          <a:prstGeom prst="rect">
            <a:avLst/>
          </a:prstGeom>
        </p:spPr>
        <p:txBody>
          <a:bodyPr wrap="square">
            <a:spAutoFit/>
          </a:bodyPr>
          <a:lstStyle/>
          <a:p>
            <a:pPr marL="0" marR="0">
              <a:lnSpc>
                <a:spcPct val="115000"/>
              </a:lnSpc>
              <a:spcBef>
                <a:spcPts val="0"/>
              </a:spcBef>
              <a:spcAft>
                <a:spcPts val="1000"/>
              </a:spcAft>
            </a:pPr>
            <a:r>
              <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According to MasterTable data M.KOPA has a positive repayment rate of 87% which include safe and unsafe loans however the company has over 11.6% repayment rates of clients who don’t  pay the loans either they don’t want or they don’t have the money, in terms of regions the southern highland region has the most clients who don’t pay their loans with 72% of the clients in negatives followed by pwani(15%) and central(13%) , </a:t>
            </a:r>
            <a:r>
              <a:rPr lang="en-US"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T</a:t>
            </a:r>
            <a:r>
              <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unduma is sub region with the worst performing repayment rates at 33%  followed by mbarali at 29%  . Among the service centers in southern highland ,tunduma aliko  has the most clients who don’t  pay with 30% followed by chimala at 23% ,Among the products being sold NOKIA is the worst preforming product at over 100%,The sales person whose clients don’t pay the most is mgimba with 14% clients who don’t pay followed by wema mwalembe at 13%</a:t>
            </a:r>
          </a:p>
        </p:txBody>
      </p:sp>
      <p:sp>
        <p:nvSpPr>
          <p:cNvPr id="24" name="Rectangle 23">
            <a:extLst>
              <a:ext uri="{FF2B5EF4-FFF2-40B4-BE49-F238E27FC236}">
                <a16:creationId xmlns:a16="http://schemas.microsoft.com/office/drawing/2014/main" id="{85BC6DEE-E6F4-485B-9B22-42E2F39652B0}"/>
              </a:ext>
            </a:extLst>
          </p:cNvPr>
          <p:cNvSpPr/>
          <p:nvPr/>
        </p:nvSpPr>
        <p:spPr>
          <a:xfrm>
            <a:off x="1552908" y="3340369"/>
            <a:ext cx="9083008" cy="338554"/>
          </a:xfrm>
          <a:prstGeom prst="rect">
            <a:avLst/>
          </a:prstGeom>
        </p:spPr>
        <p:txBody>
          <a:bodyPr wrap="square">
            <a:spAutoFit/>
          </a:bodyPr>
          <a:lstStyle/>
          <a:p>
            <a:pPr algn="ctr" fontAlgn="base"/>
            <a:r>
              <a:rPr lang="en-IN" sz="16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spTree>
    <p:extLst>
      <p:ext uri="{BB962C8B-B14F-4D97-AF65-F5344CB8AC3E}">
        <p14:creationId xmlns:p14="http://schemas.microsoft.com/office/powerpoint/2010/main" val="689297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71065FD-9B97-5F74-189A-2CB83A0AA858}"/>
              </a:ext>
            </a:extLst>
          </p:cNvPr>
          <p:cNvSpPr/>
          <p:nvPr/>
        </p:nvSpPr>
        <p:spPr>
          <a:xfrm>
            <a:off x="0" y="0"/>
            <a:ext cx="1218882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lnSpc>
                <a:spcPct val="115000"/>
              </a:lnSpc>
              <a:spcBef>
                <a:spcPts val="0"/>
              </a:spcBef>
              <a:spcAft>
                <a:spcPts val="1000"/>
              </a:spcAft>
            </a:pPr>
            <a:r>
              <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According to MasterTable data M.KOPA has a positive repayment rate of 87% which include safe and unsafe loans however the company has over 11.6% repayment rates of clients who don’t  pay the loans either they don’t want or they don’t have the money, in terms of regions the southern highland region has the most clients who don’t pay their loans with 72% of the clients in negatives followed by pwani(15%) and central(13%) , </a:t>
            </a:r>
            <a:r>
              <a:rPr lang="en-US"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T</a:t>
            </a:r>
            <a:r>
              <a:rPr lang="en-US"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unduma is sub region with the worst performing repayment rates at 33%  followed by mbarali at 29%  . Among the service centers in southern highland ,tunduma aliko  has the most clients who don’t  pay with 30% followed by chimala at 23% ,Among the products being sold NOKIA is the worst preforming product at over 100%,The sales person whose clients don’t pay the most is mgimba with 14% clients who don’t pay followed by wema mwalembe at 13%</a:t>
            </a:r>
          </a:p>
        </p:txBody>
      </p:sp>
      <p:sp>
        <p:nvSpPr>
          <p:cNvPr id="2" name="Title 1">
            <a:extLst>
              <a:ext uri="{FF2B5EF4-FFF2-40B4-BE49-F238E27FC236}">
                <a16:creationId xmlns:a16="http://schemas.microsoft.com/office/drawing/2014/main" id="{C642CECC-9266-4A45-B27D-94716555BB94}"/>
              </a:ext>
            </a:extLst>
          </p:cNvPr>
          <p:cNvSpPr>
            <a:spLocks noGrp="1"/>
          </p:cNvSpPr>
          <p:nvPr>
            <p:ph type="title"/>
          </p:nvPr>
        </p:nvSpPr>
        <p:spPr/>
        <p:txBody>
          <a:bodyPr/>
          <a:lstStyle/>
          <a:p>
            <a:pPr algn="ctr"/>
            <a:r>
              <a:rPr lang="en-US" b="1" u="sng" dirty="0">
                <a:solidFill>
                  <a:schemeClr val="bg1"/>
                </a:solidFill>
              </a:rPr>
              <a:t>Conclusions </a:t>
            </a:r>
          </a:p>
        </p:txBody>
      </p:sp>
    </p:spTree>
    <p:extLst>
      <p:ext uri="{BB962C8B-B14F-4D97-AF65-F5344CB8AC3E}">
        <p14:creationId xmlns:p14="http://schemas.microsoft.com/office/powerpoint/2010/main" val="4203937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B88A4-0B0E-5C9D-7A40-149AB47D377E}"/>
              </a:ext>
            </a:extLst>
          </p:cNvPr>
          <p:cNvSpPr>
            <a:spLocks noGrp="1"/>
          </p:cNvSpPr>
          <p:nvPr>
            <p:ph type="title"/>
          </p:nvPr>
        </p:nvSpPr>
        <p:spPr/>
        <p:txBody>
          <a:bodyPr/>
          <a:lstStyle/>
          <a:p>
            <a:pPr algn="ctr"/>
            <a:r>
              <a:rPr lang="en-US" sz="2800" b="1" u="sng" dirty="0">
                <a:solidFill>
                  <a:srgbClr val="00B050"/>
                </a:solidFill>
                <a:effectLst/>
                <a:latin typeface="Times New Roman" panose="02020603050405020304" pitchFamily="18" charset="0"/>
                <a:ea typeface="Calibri" panose="020F0502020204030204" pitchFamily="34" charset="0"/>
              </a:rPr>
              <a:t>INITIATIVES  TO IMPROVE THE CREDIT PERFORMANCE OF THE MARKET</a:t>
            </a:r>
            <a:br>
              <a:rPr lang="en-US" sz="1800" dirty="0">
                <a:solidFill>
                  <a:srgbClr val="000000"/>
                </a:solidFill>
                <a:effectLst/>
                <a:latin typeface="Calibri" panose="020F0502020204030204" pitchFamily="34" charset="0"/>
                <a:ea typeface="Calibri" panose="020F0502020204030204" pitchFamily="34" charset="0"/>
              </a:rPr>
            </a:br>
            <a:endParaRPr lang="en-US" dirty="0"/>
          </a:p>
        </p:txBody>
      </p:sp>
      <p:sp>
        <p:nvSpPr>
          <p:cNvPr id="4" name="TextBox 3">
            <a:extLst>
              <a:ext uri="{FF2B5EF4-FFF2-40B4-BE49-F238E27FC236}">
                <a16:creationId xmlns:a16="http://schemas.microsoft.com/office/drawing/2014/main" id="{0F8CB305-3382-45B3-6990-E278A65F6C2B}"/>
              </a:ext>
            </a:extLst>
          </p:cNvPr>
          <p:cNvSpPr txBox="1"/>
          <p:nvPr/>
        </p:nvSpPr>
        <p:spPr>
          <a:xfrm>
            <a:off x="2277988" y="985720"/>
            <a:ext cx="6093618" cy="5001177"/>
          </a:xfrm>
          <a:prstGeom prst="rect">
            <a:avLst/>
          </a:prstGeom>
          <a:noFill/>
        </p:spPr>
        <p:txBody>
          <a:bodyPr wrap="square">
            <a:spAutoFit/>
          </a:bodyPr>
          <a:lstStyle/>
          <a:p>
            <a:pPr marL="342900" marR="0" lvl="0" indent="-342900">
              <a:lnSpc>
                <a:spcPct val="115000"/>
              </a:lnSpc>
              <a:spcBef>
                <a:spcPts val="200"/>
              </a:spcBef>
              <a:spcAft>
                <a:spcPts val="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Times New Roman" panose="02020603050405020304" pitchFamily="18" charset="0"/>
                <a:cs typeface="Times New Roman" panose="02020603050405020304" pitchFamily="18" charset="0"/>
              </a:rPr>
              <a:t>Perform a background check.</a:t>
            </a:r>
            <a:endParaRPr lang="en-US" sz="2000" kern="1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Make it easier to retry failed and missed payments</a:t>
            </a:r>
            <a:endParaRPr lang="en-US" sz="2000" kern="1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buFont typeface="Symbol" panose="05050102010706020507" pitchFamily="18" charset="2"/>
              <a:buChar char=""/>
            </a:pPr>
            <a:r>
              <a:rPr lang="en-US" sz="2400" b="1" dirty="0">
                <a:solidFill>
                  <a:schemeClr val="accent1"/>
                </a:solidFill>
                <a:effectLst/>
                <a:latin typeface="Times New Roman" panose="02020603050405020304" pitchFamily="18" charset="0"/>
                <a:ea typeface="Times New Roman" panose="02020603050405020304" pitchFamily="18" charset="0"/>
              </a:rPr>
              <a:t>Monitor Customers Behavior</a:t>
            </a:r>
            <a:endParaRPr lang="en-US" sz="2400" dirty="0">
              <a:solidFill>
                <a:schemeClr val="accent1"/>
              </a:solidFill>
              <a:effectLst/>
              <a:latin typeface="Times New Roman" panose="02020603050405020304" pitchFamily="18" charset="0"/>
              <a:ea typeface="Times New Roman" panose="02020603050405020304" pitchFamily="18" charset="0"/>
            </a:endParaRPr>
          </a:p>
          <a:p>
            <a:pPr marL="342900" marR="0" lvl="0" indent="-342900">
              <a:lnSpc>
                <a:spcPct val="115000"/>
              </a:lnSpc>
              <a:spcBef>
                <a:spcPts val="200"/>
              </a:spcBef>
              <a:spcAft>
                <a:spcPts val="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Times New Roman" panose="02020603050405020304" pitchFamily="18" charset="0"/>
                <a:cs typeface="Times New Roman" panose="02020603050405020304" pitchFamily="18" charset="0"/>
              </a:rPr>
              <a:t>Keep up your relationships</a:t>
            </a:r>
            <a:endParaRPr lang="en-US" sz="2400" b="1" kern="100" dirty="0">
              <a:solidFill>
                <a:schemeClr val="accent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200"/>
              </a:spcBef>
              <a:spcAft>
                <a:spcPts val="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Times New Roman" panose="02020603050405020304" pitchFamily="18" charset="0"/>
                <a:cs typeface="Times New Roman" panose="02020603050405020304" pitchFamily="18" charset="0"/>
              </a:rPr>
              <a:t>Motivate the loan collectors in field</a:t>
            </a:r>
            <a:endParaRPr lang="en-US" sz="2400" b="1" kern="100" dirty="0">
              <a:solidFill>
                <a:schemeClr val="accent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200"/>
              </a:spcBef>
              <a:spcAft>
                <a:spcPts val="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Times New Roman" panose="02020603050405020304" pitchFamily="18" charset="0"/>
                <a:cs typeface="Times New Roman" panose="02020603050405020304" pitchFamily="18" charset="0"/>
              </a:rPr>
              <a:t>Offer incentives</a:t>
            </a:r>
            <a:endParaRPr lang="en-US" sz="2400" b="1" kern="100" dirty="0">
              <a:solidFill>
                <a:schemeClr val="accent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2400"/>
              </a:spcBef>
              <a:spcAft>
                <a:spcPts val="1800"/>
              </a:spcAft>
              <a:buFont typeface="Symbol" panose="05050102010706020507" pitchFamily="18" charset="2"/>
              <a:buChar char=""/>
            </a:pPr>
            <a:r>
              <a:rPr lang="en-US" sz="2400" b="1" kern="100" spc="-55" dirty="0">
                <a:solidFill>
                  <a:schemeClr val="accent1"/>
                </a:solidFill>
                <a:effectLst/>
                <a:latin typeface="Cambria" panose="02040503050406030204" pitchFamily="18" charset="0"/>
                <a:ea typeface="Times New Roman" panose="02020603050405020304" pitchFamily="18" charset="0"/>
                <a:cs typeface="Times New Roman" panose="02020603050405020304" pitchFamily="18" charset="0"/>
              </a:rPr>
              <a:t>Schedule Follow-Up Tracking</a:t>
            </a:r>
            <a:endParaRPr lang="en-US" sz="2400" b="1" kern="100" dirty="0">
              <a:solidFill>
                <a:schemeClr val="accent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Char char=""/>
            </a:pPr>
            <a:r>
              <a:rPr lang="en-US" sz="2400" b="1" kern="100" dirty="0">
                <a:solidFill>
                  <a:schemeClr val="accent1"/>
                </a:solidFill>
                <a:effectLst/>
                <a:latin typeface="Times New Roman" panose="02020603050405020304" pitchFamily="18" charset="0"/>
                <a:ea typeface="Calibri" panose="020F0502020204030204" pitchFamily="34" charset="0"/>
                <a:cs typeface="Times New Roman" panose="02020603050405020304" pitchFamily="18" charset="0"/>
              </a:rPr>
              <a:t>Provide readily available and accurate payment information for the borrower</a:t>
            </a:r>
            <a:endParaRPr lang="en-US" sz="2000" kern="1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1645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52377-9583-FDD9-EE45-7FC9764D8455}"/>
              </a:ext>
            </a:extLst>
          </p:cNvPr>
          <p:cNvSpPr>
            <a:spLocks noGrp="1"/>
          </p:cNvSpPr>
          <p:nvPr>
            <p:ph type="title"/>
          </p:nvPr>
        </p:nvSpPr>
        <p:spPr/>
        <p:txBody>
          <a:bodyPr/>
          <a:lstStyle/>
          <a:p>
            <a:pPr algn="ctr"/>
            <a:r>
              <a:rPr lang="en-US" sz="1800" b="1" u="sng" dirty="0">
                <a:effectLst/>
                <a:latin typeface="Calibri" panose="020F0502020204030204" pitchFamily="34" charset="0"/>
                <a:ea typeface="Calibri" panose="020F0502020204030204" pitchFamily="34" charset="0"/>
                <a:cs typeface="Times New Roman" panose="02020603050405020304" pitchFamily="18" charset="0"/>
              </a:rPr>
              <a:t> </a:t>
            </a:r>
            <a:r>
              <a:rPr lang="en-US" sz="2800" b="1" u="sng"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OTHER PIECES OF ANALYSIS TO DO </a:t>
            </a:r>
            <a:endParaRPr lang="en-US" sz="2800" dirty="0">
              <a:solidFill>
                <a:srgbClr val="00B050"/>
              </a:solidFill>
            </a:endParaRPr>
          </a:p>
        </p:txBody>
      </p:sp>
      <p:sp>
        <p:nvSpPr>
          <p:cNvPr id="4" name="TextBox 3">
            <a:extLst>
              <a:ext uri="{FF2B5EF4-FFF2-40B4-BE49-F238E27FC236}">
                <a16:creationId xmlns:a16="http://schemas.microsoft.com/office/drawing/2014/main" id="{941D784A-E650-CB88-36A4-E749DFFA4A64}"/>
              </a:ext>
            </a:extLst>
          </p:cNvPr>
          <p:cNvSpPr txBox="1"/>
          <p:nvPr/>
        </p:nvSpPr>
        <p:spPr>
          <a:xfrm>
            <a:off x="1917948" y="1340768"/>
            <a:ext cx="6093618" cy="1569660"/>
          </a:xfrm>
          <a:prstGeom prst="rect">
            <a:avLst/>
          </a:prstGeom>
          <a:noFill/>
        </p:spPr>
        <p:txBody>
          <a:bodyPr wrap="square">
            <a:spAutoFit/>
          </a:bodyPr>
          <a:lstStyle/>
          <a:p>
            <a:pPr marL="342900" marR="0" lvl="0" indent="-342900">
              <a:spcBef>
                <a:spcPts val="0"/>
              </a:spcBef>
              <a:spcAft>
                <a:spcPts val="0"/>
              </a:spcAft>
              <a:buFont typeface="Symbol" panose="05050102010706020507" pitchFamily="18" charset="2"/>
              <a:buChar char=""/>
            </a:pPr>
            <a:r>
              <a:rPr lang="en-US" sz="2400" dirty="0">
                <a:solidFill>
                  <a:schemeClr val="accent1"/>
                </a:solidFill>
                <a:effectLst/>
                <a:latin typeface="Calibri" panose="020F0502020204030204" pitchFamily="34" charset="0"/>
                <a:ea typeface="Calibri" panose="020F0502020204030204" pitchFamily="34" charset="0"/>
              </a:rPr>
              <a:t>Sales personnel performance</a:t>
            </a:r>
          </a:p>
          <a:p>
            <a:pPr marL="342900" marR="0" lvl="0" indent="-342900">
              <a:spcBef>
                <a:spcPts val="0"/>
              </a:spcBef>
              <a:spcAft>
                <a:spcPts val="0"/>
              </a:spcAft>
              <a:buFont typeface="Symbol" panose="05050102010706020507" pitchFamily="18" charset="2"/>
              <a:buChar char=""/>
            </a:pPr>
            <a:r>
              <a:rPr lang="en-US" sz="2400" dirty="0">
                <a:solidFill>
                  <a:schemeClr val="accent1"/>
                </a:solidFill>
                <a:effectLst/>
                <a:latin typeface="Calibri" panose="020F0502020204030204" pitchFamily="34" charset="0"/>
                <a:ea typeface="Calibri" panose="020F0502020204030204" pitchFamily="34" charset="0"/>
              </a:rPr>
              <a:t>Client credit performance </a:t>
            </a:r>
          </a:p>
          <a:p>
            <a:pPr marL="342900" marR="0" lvl="0" indent="-342900">
              <a:spcBef>
                <a:spcPts val="0"/>
              </a:spcBef>
              <a:spcAft>
                <a:spcPts val="0"/>
              </a:spcAft>
              <a:buFont typeface="Symbol" panose="05050102010706020507" pitchFamily="18" charset="2"/>
              <a:buChar char=""/>
            </a:pPr>
            <a:r>
              <a:rPr lang="en-US" sz="2400" dirty="0">
                <a:solidFill>
                  <a:schemeClr val="accent1"/>
                </a:solidFill>
                <a:effectLst/>
                <a:latin typeface="Calibri" panose="020F0502020204030204" pitchFamily="34" charset="0"/>
                <a:ea typeface="Calibri" panose="020F0502020204030204" pitchFamily="34" charset="0"/>
              </a:rPr>
              <a:t>Credit reputation of the client referees</a:t>
            </a:r>
          </a:p>
          <a:p>
            <a:pPr marL="342900" marR="0" lvl="0" indent="-342900">
              <a:spcBef>
                <a:spcPts val="0"/>
              </a:spcBef>
              <a:spcAft>
                <a:spcPts val="0"/>
              </a:spcAft>
              <a:buFont typeface="Symbol" panose="05050102010706020507" pitchFamily="18" charset="2"/>
              <a:buChar char=""/>
            </a:pPr>
            <a:r>
              <a:rPr lang="en-US" dirty="0">
                <a:solidFill>
                  <a:schemeClr val="accent1"/>
                </a:solidFill>
                <a:latin typeface="Calibri" panose="020F0502020204030204" pitchFamily="34" charset="0"/>
                <a:ea typeface="Calibri" panose="020F0502020204030204" pitchFamily="34" charset="0"/>
              </a:rPr>
              <a:t>Risk analysis</a:t>
            </a:r>
            <a:endParaRPr lang="en-US" sz="2400" dirty="0">
              <a:solidFill>
                <a:schemeClr val="accent1"/>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905951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6C4FB-CBD8-26F9-5345-4C77566C8818}"/>
              </a:ext>
            </a:extLst>
          </p:cNvPr>
          <p:cNvSpPr>
            <a:spLocks noGrp="1"/>
          </p:cNvSpPr>
          <p:nvPr>
            <p:ph type="title"/>
          </p:nvPr>
        </p:nvSpPr>
        <p:spPr/>
        <p:txBody>
          <a:bodyPr/>
          <a:lstStyle/>
          <a:p>
            <a:pPr algn="ctr"/>
            <a:r>
              <a:rPr lang="en-US" u="sng" dirty="0">
                <a:solidFill>
                  <a:srgbClr val="00B050"/>
                </a:solidFill>
              </a:rPr>
              <a:t>Additional Data Needed </a:t>
            </a:r>
          </a:p>
        </p:txBody>
      </p:sp>
      <p:sp>
        <p:nvSpPr>
          <p:cNvPr id="4" name="TextBox 3">
            <a:extLst>
              <a:ext uri="{FF2B5EF4-FFF2-40B4-BE49-F238E27FC236}">
                <a16:creationId xmlns:a16="http://schemas.microsoft.com/office/drawing/2014/main" id="{01E7C92F-ACE0-FA24-5D77-88881E01A4AE}"/>
              </a:ext>
            </a:extLst>
          </p:cNvPr>
          <p:cNvSpPr txBox="1"/>
          <p:nvPr/>
        </p:nvSpPr>
        <p:spPr>
          <a:xfrm>
            <a:off x="2710036" y="1268760"/>
            <a:ext cx="6093618" cy="1569660"/>
          </a:xfrm>
          <a:prstGeom prst="rect">
            <a:avLst/>
          </a:prstGeom>
          <a:noFill/>
        </p:spPr>
        <p:txBody>
          <a:bodyPr wrap="square">
            <a:spAutoFit/>
          </a:bodyPr>
          <a:lstStyle/>
          <a:p>
            <a:pPr marL="342900" marR="0" lvl="0" indent="-342900">
              <a:spcBef>
                <a:spcPts val="0"/>
              </a:spcBef>
              <a:spcAft>
                <a:spcPts val="0"/>
              </a:spcAft>
              <a:buFont typeface="Symbol" panose="05050102010706020507" pitchFamily="18" charset="2"/>
              <a:buChar char=""/>
            </a:pPr>
            <a:r>
              <a:rPr lang="en-US" dirty="0">
                <a:solidFill>
                  <a:schemeClr val="accent1"/>
                </a:solidFill>
                <a:effectLst/>
                <a:latin typeface="+mj-lt"/>
                <a:ea typeface="Calibri" panose="020F0502020204030204" pitchFamily="34" charset="0"/>
                <a:cs typeface="Times New Roman" panose="02020603050405020304" pitchFamily="18" charset="0"/>
              </a:rPr>
              <a:t>structured and unstructured data </a:t>
            </a:r>
          </a:p>
          <a:p>
            <a:pPr marL="342900" marR="0" lvl="0" indent="-342900">
              <a:spcBef>
                <a:spcPts val="0"/>
              </a:spcBef>
              <a:spcAft>
                <a:spcPts val="0"/>
              </a:spcAft>
              <a:buFont typeface="Symbol" panose="05050102010706020507" pitchFamily="18" charset="2"/>
              <a:buChar char=""/>
            </a:pPr>
            <a:r>
              <a:rPr lang="en-US" dirty="0">
                <a:solidFill>
                  <a:schemeClr val="accent1"/>
                </a:solidFill>
                <a:effectLst/>
                <a:ea typeface="Calibri" panose="020F0502020204030204" pitchFamily="34" charset="0"/>
                <a:cs typeface="Times New Roman" panose="02020603050405020304" pitchFamily="18" charset="0"/>
              </a:rPr>
              <a:t>market trends Data</a:t>
            </a:r>
            <a:endParaRPr lang="en-US" dirty="0">
              <a:solidFill>
                <a:schemeClr val="accent1"/>
              </a:solidFill>
              <a:effectLst/>
              <a:ea typeface="Calibri" panose="020F0502020204030204" pitchFamily="34" charset="0"/>
            </a:endParaRPr>
          </a:p>
          <a:p>
            <a:pPr marL="342900" marR="0" lvl="0" indent="-342900">
              <a:spcBef>
                <a:spcPts val="0"/>
              </a:spcBef>
              <a:spcAft>
                <a:spcPts val="0"/>
              </a:spcAft>
              <a:buFont typeface="Symbol" panose="05050102010706020507" pitchFamily="18" charset="2"/>
              <a:buChar char=""/>
            </a:pPr>
            <a:r>
              <a:rPr lang="en-US" sz="2400" dirty="0">
                <a:solidFill>
                  <a:schemeClr val="accent1"/>
                </a:solidFill>
                <a:effectLst/>
                <a:latin typeface="Calibri" panose="020F0502020204030204" pitchFamily="34" charset="0"/>
                <a:ea typeface="Calibri" panose="020F0502020204030204" pitchFamily="34" charset="0"/>
              </a:rPr>
              <a:t>Data of the client referees</a:t>
            </a:r>
          </a:p>
          <a:p>
            <a:pPr marL="342900" marR="0" lvl="0" indent="-342900">
              <a:spcBef>
                <a:spcPts val="0"/>
              </a:spcBef>
              <a:spcAft>
                <a:spcPts val="0"/>
              </a:spcAft>
              <a:buFont typeface="Symbol" panose="05050102010706020507" pitchFamily="18" charset="2"/>
              <a:buChar char=""/>
            </a:pPr>
            <a:r>
              <a:rPr lang="en-US" dirty="0">
                <a:solidFill>
                  <a:schemeClr val="accent1"/>
                </a:solidFill>
                <a:latin typeface="Calibri" panose="020F0502020204030204" pitchFamily="34" charset="0"/>
                <a:ea typeface="Calibri" panose="020F0502020204030204" pitchFamily="34" charset="0"/>
              </a:rPr>
              <a:t>Risk data</a:t>
            </a:r>
            <a:endParaRPr lang="en-US" sz="2400" dirty="0">
              <a:solidFill>
                <a:schemeClr val="accent1"/>
              </a:solidFill>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24088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100000">
              <a:srgbClr val="00B050"/>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25E681-9DF4-45C4-9BA6-3745CE49052E}"/>
              </a:ext>
            </a:extLst>
          </p:cNvPr>
          <p:cNvSpPr/>
          <p:nvPr/>
        </p:nvSpPr>
        <p:spPr>
          <a:xfrm>
            <a:off x="5590355" y="0"/>
            <a:ext cx="6598469" cy="6865034"/>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Oval 2">
            <a:extLst>
              <a:ext uri="{FF2B5EF4-FFF2-40B4-BE49-F238E27FC236}">
                <a16:creationId xmlns:a16="http://schemas.microsoft.com/office/drawing/2014/main" id="{867CA7E0-FC2F-426B-89DC-458AD3B6F87F}"/>
              </a:ext>
            </a:extLst>
          </p:cNvPr>
          <p:cNvSpPr/>
          <p:nvPr/>
        </p:nvSpPr>
        <p:spPr>
          <a:xfrm>
            <a:off x="5162502" y="764704"/>
            <a:ext cx="866866" cy="86686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anose="020B0606030504020204" pitchFamily="34" charset="0"/>
                <a:ea typeface="Open Sans" panose="020B0606030504020204" pitchFamily="34" charset="0"/>
                <a:cs typeface="Open Sans" panose="020B0606030504020204" pitchFamily="34" charset="0"/>
              </a:rPr>
              <a:t>01</a:t>
            </a:r>
          </a:p>
        </p:txBody>
      </p:sp>
      <p:sp>
        <p:nvSpPr>
          <p:cNvPr id="18" name="Oval 17">
            <a:extLst>
              <a:ext uri="{FF2B5EF4-FFF2-40B4-BE49-F238E27FC236}">
                <a16:creationId xmlns:a16="http://schemas.microsoft.com/office/drawing/2014/main" id="{6DB80884-6B51-44BD-8FC2-16679B8EAB14}"/>
              </a:ext>
            </a:extLst>
          </p:cNvPr>
          <p:cNvSpPr/>
          <p:nvPr/>
        </p:nvSpPr>
        <p:spPr>
          <a:xfrm>
            <a:off x="5162502" y="1891375"/>
            <a:ext cx="866866" cy="86686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anose="020B0606030504020204" pitchFamily="34" charset="0"/>
                <a:ea typeface="Open Sans" panose="020B0606030504020204" pitchFamily="34" charset="0"/>
                <a:cs typeface="Open Sans" panose="020B0606030504020204" pitchFamily="34" charset="0"/>
              </a:rPr>
              <a:t>02</a:t>
            </a:r>
          </a:p>
        </p:txBody>
      </p:sp>
      <p:sp>
        <p:nvSpPr>
          <p:cNvPr id="19" name="Oval 18">
            <a:extLst>
              <a:ext uri="{FF2B5EF4-FFF2-40B4-BE49-F238E27FC236}">
                <a16:creationId xmlns:a16="http://schemas.microsoft.com/office/drawing/2014/main" id="{7E4C3F9B-F7D3-41E0-A90F-B184C032C4CF}"/>
              </a:ext>
            </a:extLst>
          </p:cNvPr>
          <p:cNvSpPr/>
          <p:nvPr/>
        </p:nvSpPr>
        <p:spPr>
          <a:xfrm>
            <a:off x="5162502" y="3018046"/>
            <a:ext cx="866866" cy="86686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anose="020B0606030504020204" pitchFamily="34" charset="0"/>
                <a:ea typeface="Open Sans" panose="020B0606030504020204" pitchFamily="34" charset="0"/>
                <a:cs typeface="Open Sans" panose="020B0606030504020204" pitchFamily="34" charset="0"/>
              </a:rPr>
              <a:t>03</a:t>
            </a:r>
          </a:p>
        </p:txBody>
      </p:sp>
      <p:sp>
        <p:nvSpPr>
          <p:cNvPr id="20" name="Oval 19">
            <a:extLst>
              <a:ext uri="{FF2B5EF4-FFF2-40B4-BE49-F238E27FC236}">
                <a16:creationId xmlns:a16="http://schemas.microsoft.com/office/drawing/2014/main" id="{F94E0E9B-1611-466B-A795-D5B9F4AC271C}"/>
              </a:ext>
            </a:extLst>
          </p:cNvPr>
          <p:cNvSpPr/>
          <p:nvPr/>
        </p:nvSpPr>
        <p:spPr>
          <a:xfrm>
            <a:off x="5162502" y="4144717"/>
            <a:ext cx="866866" cy="86686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latin typeface="Open Sans" panose="020B0606030504020204" pitchFamily="34" charset="0"/>
                <a:ea typeface="Open Sans" panose="020B0606030504020204" pitchFamily="34" charset="0"/>
                <a:cs typeface="Open Sans" panose="020B0606030504020204" pitchFamily="34" charset="0"/>
              </a:rPr>
              <a:t>04</a:t>
            </a:r>
          </a:p>
        </p:txBody>
      </p:sp>
      <p:sp>
        <p:nvSpPr>
          <p:cNvPr id="22" name="Rectangle 21">
            <a:extLst>
              <a:ext uri="{FF2B5EF4-FFF2-40B4-BE49-F238E27FC236}">
                <a16:creationId xmlns:a16="http://schemas.microsoft.com/office/drawing/2014/main" id="{A8F9EE3C-EF80-4724-9799-42E08C64A303}"/>
              </a:ext>
            </a:extLst>
          </p:cNvPr>
          <p:cNvSpPr/>
          <p:nvPr/>
        </p:nvSpPr>
        <p:spPr>
          <a:xfrm>
            <a:off x="6454452" y="905750"/>
            <a:ext cx="4464496" cy="400110"/>
          </a:xfrm>
          <a:prstGeom prst="rect">
            <a:avLst/>
          </a:prstGeom>
        </p:spPr>
        <p:txBody>
          <a:bodyPr wrap="square">
            <a:spAutoFit/>
          </a:bodyPr>
          <a:lstStyle/>
          <a:p>
            <a:pPr fontAlgn="base"/>
            <a:r>
              <a:rPr lang="en-US" sz="2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What is Repayment Rate</a:t>
            </a:r>
            <a:endParaRPr lang="en-IN" sz="2000" b="1" dirty="0">
              <a:solidFill>
                <a:schemeClr val="bg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1F84FD10-3A13-4D1E-974C-9C8E1E996708}"/>
              </a:ext>
            </a:extLst>
          </p:cNvPr>
          <p:cNvSpPr/>
          <p:nvPr/>
        </p:nvSpPr>
        <p:spPr>
          <a:xfrm>
            <a:off x="6454452" y="2032421"/>
            <a:ext cx="4464496" cy="400110"/>
          </a:xfrm>
          <a:prstGeom prst="rect">
            <a:avLst/>
          </a:prstGeom>
        </p:spPr>
        <p:txBody>
          <a:bodyPr wrap="square">
            <a:spAutoFit/>
          </a:bodyPr>
          <a:lstStyle/>
          <a:p>
            <a:pPr fontAlgn="base"/>
            <a:r>
              <a:rPr lang="en-US" sz="2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Analysis of MasterTable Data </a:t>
            </a:r>
            <a:endParaRPr lang="en-IN" sz="2000" b="1"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9C3275FC-A0E2-4462-B62E-526CF975CD32}"/>
              </a:ext>
            </a:extLst>
          </p:cNvPr>
          <p:cNvSpPr/>
          <p:nvPr/>
        </p:nvSpPr>
        <p:spPr>
          <a:xfrm>
            <a:off x="6454452" y="3159092"/>
            <a:ext cx="4464496" cy="400110"/>
          </a:xfrm>
          <a:prstGeom prst="rect">
            <a:avLst/>
          </a:prstGeom>
        </p:spPr>
        <p:txBody>
          <a:bodyPr wrap="square">
            <a:spAutoFit/>
          </a:bodyPr>
          <a:lstStyle/>
          <a:p>
            <a:pPr fontAlgn="base"/>
            <a:r>
              <a:rPr lang="en-US" sz="2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Visual representation</a:t>
            </a:r>
            <a:endParaRPr lang="en-IN" sz="2000" b="1" dirty="0">
              <a:solidFill>
                <a:schemeClr val="bg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2385D78C-C0BA-4D3C-BC91-F2D9E3A47C7D}"/>
              </a:ext>
            </a:extLst>
          </p:cNvPr>
          <p:cNvSpPr/>
          <p:nvPr/>
        </p:nvSpPr>
        <p:spPr>
          <a:xfrm>
            <a:off x="6454452" y="4285763"/>
            <a:ext cx="4464496" cy="400110"/>
          </a:xfrm>
          <a:prstGeom prst="rect">
            <a:avLst/>
          </a:prstGeom>
        </p:spPr>
        <p:txBody>
          <a:bodyPr wrap="square">
            <a:spAutoFit/>
          </a:bodyPr>
          <a:lstStyle/>
          <a:p>
            <a:pPr fontAlgn="base"/>
            <a:r>
              <a:rPr lang="en-US" sz="2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Insights and  conclusions</a:t>
            </a:r>
            <a:endParaRPr lang="en-IN" sz="2000" b="1" dirty="0">
              <a:solidFill>
                <a:schemeClr val="bg1"/>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6A07518E-A7DF-4E84-8A2D-32782BE667EE}"/>
              </a:ext>
            </a:extLst>
          </p:cNvPr>
          <p:cNvSpPr txBox="1"/>
          <p:nvPr/>
        </p:nvSpPr>
        <p:spPr>
          <a:xfrm>
            <a:off x="473611" y="353556"/>
            <a:ext cx="3888432" cy="646331"/>
          </a:xfrm>
          <a:prstGeom prst="rect">
            <a:avLst/>
          </a:prstGeom>
          <a:noFill/>
        </p:spPr>
        <p:txBody>
          <a:bodyPr wrap="square" rtlCol="0">
            <a:spAutoFit/>
          </a:bodyPr>
          <a:lstStyle/>
          <a:p>
            <a:r>
              <a:rPr lang="en-IN" sz="3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Agenda</a:t>
            </a:r>
          </a:p>
        </p:txBody>
      </p:sp>
    </p:spTree>
    <p:extLst>
      <p:ext uri="{BB962C8B-B14F-4D97-AF65-F5344CB8AC3E}">
        <p14:creationId xmlns:p14="http://schemas.microsoft.com/office/powerpoint/2010/main" val="756945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1FD1E26-1457-4FF8-ABB9-37AF1AD45E7F}"/>
              </a:ext>
            </a:extLst>
          </p:cNvPr>
          <p:cNvSpPr/>
          <p:nvPr/>
        </p:nvSpPr>
        <p:spPr>
          <a:xfrm>
            <a:off x="-23049" y="13357"/>
            <a:ext cx="12188825" cy="6858000"/>
          </a:xfrm>
          <a:prstGeom prst="rect">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05F2F92D-5E3F-48DD-8C02-C972A8708B7F}"/>
              </a:ext>
            </a:extLst>
          </p:cNvPr>
          <p:cNvSpPr>
            <a:spLocks noGrp="1"/>
          </p:cNvSpPr>
          <p:nvPr>
            <p:ph type="title"/>
          </p:nvPr>
        </p:nvSpPr>
        <p:spPr>
          <a:xfrm>
            <a:off x="622606" y="855761"/>
            <a:ext cx="10969943" cy="711081"/>
          </a:xfrm>
        </p:spPr>
        <p:txBody>
          <a:bodyPr/>
          <a:lstStyle/>
          <a:p>
            <a:pPr algn="ctr"/>
            <a:r>
              <a:rPr lang="en-IN" sz="6600" b="1" u="sng" dirty="0">
                <a:solidFill>
                  <a:schemeClr val="bg1"/>
                </a:solidFill>
                <a:latin typeface="Open Sans" panose="020B0606030504020204" pitchFamily="34" charset="0"/>
                <a:ea typeface="Open Sans" panose="020B0606030504020204" pitchFamily="34" charset="0"/>
                <a:cs typeface="Open Sans" panose="020B0606030504020204" pitchFamily="34" charset="0"/>
              </a:rPr>
              <a:t>Repayment</a:t>
            </a:r>
            <a:r>
              <a:rPr lang="en-IN" b="1" u="sng"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IN" sz="6600" b="1" u="sng" dirty="0">
                <a:solidFill>
                  <a:schemeClr val="accent4"/>
                </a:solidFill>
                <a:latin typeface="Open Sans" panose="020B0606030504020204" pitchFamily="34" charset="0"/>
                <a:ea typeface="Open Sans" panose="020B0606030504020204" pitchFamily="34" charset="0"/>
                <a:cs typeface="Open Sans" panose="020B0606030504020204" pitchFamily="34" charset="0"/>
              </a:rPr>
              <a:t>Rate</a:t>
            </a:r>
          </a:p>
        </p:txBody>
      </p:sp>
      <p:sp>
        <p:nvSpPr>
          <p:cNvPr id="17" name="Rectangle 16">
            <a:extLst>
              <a:ext uri="{FF2B5EF4-FFF2-40B4-BE49-F238E27FC236}">
                <a16:creationId xmlns:a16="http://schemas.microsoft.com/office/drawing/2014/main" id="{6B0AC79E-11FD-40CC-829A-13FC6BAF26D5}"/>
              </a:ext>
            </a:extLst>
          </p:cNvPr>
          <p:cNvSpPr/>
          <p:nvPr/>
        </p:nvSpPr>
        <p:spPr>
          <a:xfrm>
            <a:off x="1917948" y="2733496"/>
            <a:ext cx="9083008" cy="3108543"/>
          </a:xfrm>
          <a:prstGeom prst="rect">
            <a:avLst/>
          </a:prstGeom>
        </p:spPr>
        <p:txBody>
          <a:bodyPr wrap="square">
            <a:spAutoFit/>
          </a:bodyPr>
          <a:lstStyle/>
          <a:p>
            <a:pPr marL="457200" indent="-457200" fontAlgn="base">
              <a:buFont typeface="Arial" panose="020B0604020202020204" pitchFamily="34" charset="0"/>
              <a:buChar char="•"/>
            </a:pPr>
            <a:r>
              <a:rPr lang="en-US" sz="2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M</a:t>
            </a:r>
            <a:r>
              <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eans the rate </a:t>
            </a:r>
            <a:r>
              <a:rPr lang="en-US" sz="2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at which clients </a:t>
            </a:r>
            <a:r>
              <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pay on a monthly basis, which will be the combination of principal and Flat Rate fees. Such amounts </a:t>
            </a:r>
            <a:r>
              <a:rPr lang="en-US" sz="2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are </a:t>
            </a:r>
            <a:r>
              <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debited from clients Linked Bank Account each month and will be applied toward </a:t>
            </a:r>
            <a:r>
              <a:rPr lang="en-US" sz="28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client</a:t>
            </a:r>
            <a:r>
              <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Outstanding Balance until the Total Repayment Amount is paid in full.</a:t>
            </a:r>
          </a:p>
          <a:p>
            <a:pPr marL="457200" indent="-457200" fontAlgn="base">
              <a:buFont typeface="Arial" panose="020B0604020202020204" pitchFamily="34" charset="0"/>
              <a:buChar char="•"/>
            </a:pPr>
            <a:r>
              <a:rPr lang="en-US" sz="2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This is the frequency/ratio of repaying a loan</a:t>
            </a:r>
            <a:endParaRPr lang="en-IN" sz="2800" dirty="0">
              <a:solidFill>
                <a:schemeClr val="bg1"/>
              </a:solidFill>
              <a:latin typeface="Times New Roman" panose="02020603050405020304" pitchFamily="18" charset="0"/>
              <a:ea typeface="Open Sans" panose="020B0606030504020204" pitchFamily="34" charset="0"/>
              <a:cs typeface="Times New Roman" panose="02020603050405020304" pitchFamily="18" charset="0"/>
            </a:endParaRPr>
          </a:p>
        </p:txBody>
      </p:sp>
    </p:spTree>
    <p:extLst>
      <p:ext uri="{BB962C8B-B14F-4D97-AF65-F5344CB8AC3E}">
        <p14:creationId xmlns:p14="http://schemas.microsoft.com/office/powerpoint/2010/main" val="4051958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2F92D-5E3F-48DD-8C02-C972A8708B7F}"/>
              </a:ext>
            </a:extLst>
          </p:cNvPr>
          <p:cNvSpPr>
            <a:spLocks noGrp="1"/>
          </p:cNvSpPr>
          <p:nvPr>
            <p:ph type="title"/>
          </p:nvPr>
        </p:nvSpPr>
        <p:spPr>
          <a:xfrm>
            <a:off x="609441" y="274639"/>
            <a:ext cx="10969943" cy="711081"/>
          </a:xfrm>
        </p:spPr>
        <p:txBody>
          <a:bodyPr/>
          <a:lstStyle/>
          <a:p>
            <a:pPr algn="ctr"/>
            <a:r>
              <a:rPr lang="en-IN" sz="5400" b="1" u="sng" dirty="0">
                <a:solidFill>
                  <a:srgbClr val="00B050"/>
                </a:solidFill>
                <a:latin typeface="Open Sans" panose="020B0606030504020204" pitchFamily="34" charset="0"/>
                <a:ea typeface="Open Sans" panose="020B0606030504020204" pitchFamily="34" charset="0"/>
                <a:cs typeface="Open Sans" panose="020B0606030504020204" pitchFamily="34" charset="0"/>
              </a:rPr>
              <a:t>Formula for Repayment Rate</a:t>
            </a:r>
          </a:p>
        </p:txBody>
      </p:sp>
      <p:sp>
        <p:nvSpPr>
          <p:cNvPr id="19" name="TextBox 18">
            <a:extLst>
              <a:ext uri="{FF2B5EF4-FFF2-40B4-BE49-F238E27FC236}">
                <a16:creationId xmlns:a16="http://schemas.microsoft.com/office/drawing/2014/main" id="{8C697410-19D6-AB40-F43E-7C08C114CD24}"/>
              </a:ext>
            </a:extLst>
          </p:cNvPr>
          <p:cNvSpPr txBox="1"/>
          <p:nvPr/>
        </p:nvSpPr>
        <p:spPr>
          <a:xfrm>
            <a:off x="333772" y="1844824"/>
            <a:ext cx="13900234" cy="3477875"/>
          </a:xfrm>
          <a:prstGeom prst="rect">
            <a:avLst/>
          </a:prstGeom>
          <a:noFill/>
        </p:spPr>
        <p:txBody>
          <a:bodyPr wrap="square">
            <a:spAutoFit/>
          </a:bodyPr>
          <a:lstStyle/>
          <a:p>
            <a:pPr algn="l"/>
            <a:r>
              <a:rPr lang="en-US" sz="4400" dirty="0">
                <a:latin typeface="Times New Roman" panose="02020603050405020304" pitchFamily="18" charset="0"/>
              </a:rPr>
              <a:t>=</a:t>
            </a:r>
            <a:r>
              <a:rPr lang="en-US" sz="4400" b="0" i="0" u="none" strike="noStrike" baseline="0" dirty="0">
                <a:latin typeface="Times New Roman" panose="02020603050405020304" pitchFamily="18" charset="0"/>
              </a:rPr>
              <a:t> </a:t>
            </a:r>
            <a:r>
              <a:rPr lang="en-US" sz="4400" b="0" i="0" u="none" strike="noStrike" baseline="0" dirty="0">
                <a:solidFill>
                  <a:schemeClr val="tx2"/>
                </a:solidFill>
                <a:latin typeface="Times New Roman" panose="02020603050405020304" pitchFamily="18" charset="0"/>
              </a:rPr>
              <a:t>MIN[101%, 100%+((1,0074720148386)^E-1)] </a:t>
            </a:r>
            <a:endParaRPr lang="en-US" sz="4400" dirty="0">
              <a:solidFill>
                <a:schemeClr val="tx2"/>
              </a:solidFill>
              <a:latin typeface="Times New Roman" panose="02020603050405020304" pitchFamily="18" charset="0"/>
            </a:endParaRPr>
          </a:p>
          <a:p>
            <a:pPr algn="l"/>
            <a:r>
              <a:rPr lang="en-US" sz="4400" b="0" i="0" u="none" strike="noStrike" baseline="0" dirty="0">
                <a:solidFill>
                  <a:schemeClr val="tx2"/>
                </a:solidFill>
                <a:latin typeface="Times New Roman" panose="02020603050405020304" pitchFamily="18" charset="0"/>
              </a:rPr>
              <a:t>where </a:t>
            </a:r>
          </a:p>
          <a:p>
            <a:pPr algn="l"/>
            <a:r>
              <a:rPr lang="en-US" sz="4400" b="0" i="0" u="none" strike="noStrike" baseline="0" dirty="0">
                <a:solidFill>
                  <a:schemeClr val="tx2"/>
                </a:solidFill>
                <a:latin typeface="Times New Roman" panose="02020603050405020304" pitchFamily="18" charset="0"/>
              </a:rPr>
              <a:t>E = number of years +Act/Act </a:t>
            </a:r>
          </a:p>
          <a:p>
            <a:pPr algn="l"/>
            <a:r>
              <a:rPr lang="en-US" sz="4400" b="0" i="0" u="none" strike="noStrike" baseline="0" dirty="0">
                <a:solidFill>
                  <a:schemeClr val="tx2"/>
                </a:solidFill>
                <a:latin typeface="Times New Roman" panose="02020603050405020304" pitchFamily="18" charset="0"/>
              </a:rPr>
              <a:t>(number of days elapsed divided </a:t>
            </a:r>
          </a:p>
          <a:p>
            <a:pPr algn="ctr"/>
            <a:r>
              <a:rPr lang="en-US" sz="4400" b="0" i="0" u="none" strike="noStrike" baseline="0" dirty="0">
                <a:solidFill>
                  <a:schemeClr val="tx2"/>
                </a:solidFill>
                <a:latin typeface="Times New Roman" panose="02020603050405020304" pitchFamily="18" charset="0"/>
              </a:rPr>
              <a:t>by number of actual days in that year).</a:t>
            </a:r>
            <a:endParaRPr lang="en-US" sz="4400" dirty="0">
              <a:solidFill>
                <a:schemeClr val="tx2"/>
              </a:solidFill>
            </a:endParaRPr>
          </a:p>
        </p:txBody>
      </p:sp>
    </p:spTree>
    <p:extLst>
      <p:ext uri="{BB962C8B-B14F-4D97-AF65-F5344CB8AC3E}">
        <p14:creationId xmlns:p14="http://schemas.microsoft.com/office/powerpoint/2010/main" val="156526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2F92D-5E3F-48DD-8C02-C972A8708B7F}"/>
              </a:ext>
            </a:extLst>
          </p:cNvPr>
          <p:cNvSpPr>
            <a:spLocks noGrp="1"/>
          </p:cNvSpPr>
          <p:nvPr>
            <p:ph type="title"/>
          </p:nvPr>
        </p:nvSpPr>
        <p:spPr>
          <a:xfrm>
            <a:off x="453061" y="259114"/>
            <a:ext cx="10969943" cy="711081"/>
          </a:xfrm>
        </p:spPr>
        <p:txBody>
          <a:bodyPr/>
          <a:lstStyle/>
          <a:p>
            <a:pPr algn="ctr"/>
            <a:r>
              <a:rPr lang="en-IN" b="1" u="sng" dirty="0">
                <a:solidFill>
                  <a:srgbClr val="00B050"/>
                </a:solidFill>
                <a:latin typeface="Open Sans" panose="020B0606030504020204" pitchFamily="34" charset="0"/>
                <a:ea typeface="Open Sans" panose="020B0606030504020204" pitchFamily="34" charset="0"/>
                <a:cs typeface="Open Sans" panose="020B0606030504020204" pitchFamily="34" charset="0"/>
              </a:rPr>
              <a:t>Repayment Rates </a:t>
            </a:r>
            <a:r>
              <a:rPr lang="en-IN" b="1" u="sng"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Pie Chart</a:t>
            </a:r>
          </a:p>
        </p:txBody>
      </p:sp>
      <p:sp>
        <p:nvSpPr>
          <p:cNvPr id="8" name="TextBox 7">
            <a:extLst>
              <a:ext uri="{FF2B5EF4-FFF2-40B4-BE49-F238E27FC236}">
                <a16:creationId xmlns:a16="http://schemas.microsoft.com/office/drawing/2014/main" id="{B87B9AC2-D16B-4978-AEE9-5BA5EFF28ACE}"/>
              </a:ext>
            </a:extLst>
          </p:cNvPr>
          <p:cNvSpPr txBox="1"/>
          <p:nvPr/>
        </p:nvSpPr>
        <p:spPr>
          <a:xfrm>
            <a:off x="6719353" y="3914368"/>
            <a:ext cx="527709" cy="461665"/>
          </a:xfrm>
          <a:prstGeom prst="rect">
            <a:avLst/>
          </a:prstGeom>
          <a:noFill/>
        </p:spPr>
        <p:txBody>
          <a:bodyPr wrap="none" rtlCol="0">
            <a:spAutoFit/>
          </a:bodyPr>
          <a:lstStyle/>
          <a:p>
            <a:r>
              <a:rPr lang="en-IN" b="1" dirty="0">
                <a:solidFill>
                  <a:schemeClr val="bg1"/>
                </a:solidFill>
                <a:latin typeface="Arial" panose="020B0604020202020204" pitchFamily="34" charset="0"/>
                <a:cs typeface="Arial" panose="020B0604020202020204" pitchFamily="34" charset="0"/>
              </a:rPr>
              <a:t>01</a:t>
            </a:r>
          </a:p>
        </p:txBody>
      </p:sp>
      <p:sp>
        <p:nvSpPr>
          <p:cNvPr id="13" name="TextBox 12">
            <a:extLst>
              <a:ext uri="{FF2B5EF4-FFF2-40B4-BE49-F238E27FC236}">
                <a16:creationId xmlns:a16="http://schemas.microsoft.com/office/drawing/2014/main" id="{B415D39C-E3CD-4AC0-A8E5-3645B71A318B}"/>
              </a:ext>
            </a:extLst>
          </p:cNvPr>
          <p:cNvSpPr txBox="1"/>
          <p:nvPr/>
        </p:nvSpPr>
        <p:spPr>
          <a:xfrm>
            <a:off x="4730645" y="3429000"/>
            <a:ext cx="527709" cy="461665"/>
          </a:xfrm>
          <a:prstGeom prst="rect">
            <a:avLst/>
          </a:prstGeom>
          <a:noFill/>
        </p:spPr>
        <p:txBody>
          <a:bodyPr wrap="none" rtlCol="0">
            <a:spAutoFit/>
          </a:bodyPr>
          <a:lstStyle/>
          <a:p>
            <a:r>
              <a:rPr lang="en-IN" b="1" dirty="0">
                <a:solidFill>
                  <a:schemeClr val="bg1"/>
                </a:solidFill>
                <a:latin typeface="Arial" panose="020B0604020202020204" pitchFamily="34" charset="0"/>
                <a:cs typeface="Arial" panose="020B0604020202020204" pitchFamily="34" charset="0"/>
              </a:rPr>
              <a:t>02</a:t>
            </a:r>
          </a:p>
        </p:txBody>
      </p:sp>
      <p:sp>
        <p:nvSpPr>
          <p:cNvPr id="14" name="TextBox 13">
            <a:extLst>
              <a:ext uri="{FF2B5EF4-FFF2-40B4-BE49-F238E27FC236}">
                <a16:creationId xmlns:a16="http://schemas.microsoft.com/office/drawing/2014/main" id="{9F333233-E86D-4D2A-B126-7C7A0E58B118}"/>
              </a:ext>
            </a:extLst>
          </p:cNvPr>
          <p:cNvSpPr txBox="1"/>
          <p:nvPr/>
        </p:nvSpPr>
        <p:spPr>
          <a:xfrm>
            <a:off x="5258354" y="2070720"/>
            <a:ext cx="527709" cy="461665"/>
          </a:xfrm>
          <a:prstGeom prst="rect">
            <a:avLst/>
          </a:prstGeom>
          <a:noFill/>
        </p:spPr>
        <p:txBody>
          <a:bodyPr wrap="none" rtlCol="0">
            <a:spAutoFit/>
          </a:bodyPr>
          <a:lstStyle/>
          <a:p>
            <a:r>
              <a:rPr lang="en-IN" b="1" dirty="0">
                <a:solidFill>
                  <a:schemeClr val="bg1"/>
                </a:solidFill>
                <a:latin typeface="Arial" panose="020B0604020202020204" pitchFamily="34" charset="0"/>
                <a:cs typeface="Arial" panose="020B0604020202020204" pitchFamily="34" charset="0"/>
              </a:rPr>
              <a:t>03</a:t>
            </a:r>
          </a:p>
        </p:txBody>
      </p:sp>
      <p:sp>
        <p:nvSpPr>
          <p:cNvPr id="15" name="TextBox 14">
            <a:extLst>
              <a:ext uri="{FF2B5EF4-FFF2-40B4-BE49-F238E27FC236}">
                <a16:creationId xmlns:a16="http://schemas.microsoft.com/office/drawing/2014/main" id="{BD49825D-7461-40AD-8761-6BEFDC7D7674}"/>
              </a:ext>
            </a:extLst>
          </p:cNvPr>
          <p:cNvSpPr txBox="1"/>
          <p:nvPr/>
        </p:nvSpPr>
        <p:spPr>
          <a:xfrm>
            <a:off x="6492648" y="2137796"/>
            <a:ext cx="527709" cy="461665"/>
          </a:xfrm>
          <a:prstGeom prst="rect">
            <a:avLst/>
          </a:prstGeom>
          <a:noFill/>
        </p:spPr>
        <p:txBody>
          <a:bodyPr wrap="none" rtlCol="0">
            <a:spAutoFit/>
          </a:bodyPr>
          <a:lstStyle/>
          <a:p>
            <a:r>
              <a:rPr lang="en-IN" b="1" dirty="0">
                <a:solidFill>
                  <a:schemeClr val="tx1">
                    <a:lumMod val="75000"/>
                    <a:lumOff val="25000"/>
                  </a:schemeClr>
                </a:solidFill>
                <a:latin typeface="Arial" panose="020B0604020202020204" pitchFamily="34" charset="0"/>
                <a:cs typeface="Arial" panose="020B0604020202020204" pitchFamily="34" charset="0"/>
              </a:rPr>
              <a:t>04</a:t>
            </a:r>
          </a:p>
        </p:txBody>
      </p:sp>
      <p:sp>
        <p:nvSpPr>
          <p:cNvPr id="16" name="Rectangle 15">
            <a:extLst>
              <a:ext uri="{FF2B5EF4-FFF2-40B4-BE49-F238E27FC236}">
                <a16:creationId xmlns:a16="http://schemas.microsoft.com/office/drawing/2014/main" id="{3E39A552-10CD-40F9-B650-4F86DB0A2983}"/>
              </a:ext>
            </a:extLst>
          </p:cNvPr>
          <p:cNvSpPr/>
          <p:nvPr/>
        </p:nvSpPr>
        <p:spPr>
          <a:xfrm>
            <a:off x="8686700" y="4692222"/>
            <a:ext cx="2736304" cy="584775"/>
          </a:xfrm>
          <a:prstGeom prst="rect">
            <a:avLst/>
          </a:prstGeom>
        </p:spPr>
        <p:txBody>
          <a:bodyPr wrap="square">
            <a:spAutoFit/>
          </a:bodyPr>
          <a:lstStyle/>
          <a:p>
            <a:pPr algn="ctr" fontAlgn="base"/>
            <a:r>
              <a:rPr lang="en-US" sz="1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Repayment Rates between 1-100%</a:t>
            </a:r>
            <a:endParaRPr lang="en-IN" sz="1600" b="1"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61782A62-20DC-424A-BD9F-718EBC735D6C}"/>
              </a:ext>
            </a:extLst>
          </p:cNvPr>
          <p:cNvGrpSpPr/>
          <p:nvPr/>
        </p:nvGrpSpPr>
        <p:grpSpPr>
          <a:xfrm>
            <a:off x="7549623" y="4358931"/>
            <a:ext cx="3024336" cy="133087"/>
            <a:chOff x="8254652" y="4376033"/>
            <a:chExt cx="3024336" cy="133087"/>
          </a:xfrm>
        </p:grpSpPr>
        <p:cxnSp>
          <p:nvCxnSpPr>
            <p:cNvPr id="12" name="Straight Connector 11">
              <a:extLst>
                <a:ext uri="{FF2B5EF4-FFF2-40B4-BE49-F238E27FC236}">
                  <a16:creationId xmlns:a16="http://schemas.microsoft.com/office/drawing/2014/main" id="{D9EFD89E-59AA-4B83-B5AD-2FB39EA56122}"/>
                </a:ext>
              </a:extLst>
            </p:cNvPr>
            <p:cNvCxnSpPr>
              <a:cxnSpLocks/>
            </p:cNvCxnSpPr>
            <p:nvPr/>
          </p:nvCxnSpPr>
          <p:spPr>
            <a:xfrm>
              <a:off x="8254652" y="4376033"/>
              <a:ext cx="432048" cy="13308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CB822A4-F3FD-4822-9C8B-CB39E529DB36}"/>
                </a:ext>
              </a:extLst>
            </p:cNvPr>
            <p:cNvCxnSpPr/>
            <p:nvPr/>
          </p:nvCxnSpPr>
          <p:spPr>
            <a:xfrm>
              <a:off x="8686700" y="4509120"/>
              <a:ext cx="259228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4" name="Rectangle 23">
            <a:extLst>
              <a:ext uri="{FF2B5EF4-FFF2-40B4-BE49-F238E27FC236}">
                <a16:creationId xmlns:a16="http://schemas.microsoft.com/office/drawing/2014/main" id="{3E43529D-0B96-4BFF-9871-64C7772CD74E}"/>
              </a:ext>
            </a:extLst>
          </p:cNvPr>
          <p:cNvSpPr/>
          <p:nvPr/>
        </p:nvSpPr>
        <p:spPr>
          <a:xfrm>
            <a:off x="8897198" y="3961888"/>
            <a:ext cx="2736304" cy="646331"/>
          </a:xfrm>
          <a:prstGeom prst="rect">
            <a:avLst/>
          </a:prstGeom>
        </p:spPr>
        <p:txBody>
          <a:bodyPr wrap="square">
            <a:spAutoFit/>
          </a:bodyPr>
          <a:lstStyle/>
          <a:p>
            <a:pPr fontAlgn="base"/>
            <a:r>
              <a:rPr lang="en-US" sz="3600" b="1" dirty="0">
                <a:solidFill>
                  <a:srgbClr val="00B050"/>
                </a:solidFill>
                <a:latin typeface="Open Sans" panose="020B0606030504020204" pitchFamily="34" charset="0"/>
                <a:ea typeface="Open Sans" panose="020B0606030504020204" pitchFamily="34" charset="0"/>
                <a:cs typeface="Open Sans" panose="020B0606030504020204" pitchFamily="34" charset="0"/>
              </a:rPr>
              <a:t>50.1%</a:t>
            </a:r>
            <a:endParaRPr lang="en-IN" sz="3600" b="1" dirty="0">
              <a:solidFill>
                <a:srgbClr val="00B050"/>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D9233051-6065-424D-BB52-35759E1934DF}"/>
              </a:ext>
            </a:extLst>
          </p:cNvPr>
          <p:cNvSpPr/>
          <p:nvPr/>
        </p:nvSpPr>
        <p:spPr>
          <a:xfrm>
            <a:off x="8373627" y="1466295"/>
            <a:ext cx="2736304" cy="584775"/>
          </a:xfrm>
          <a:prstGeom prst="rect">
            <a:avLst/>
          </a:prstGeom>
        </p:spPr>
        <p:txBody>
          <a:bodyPr wrap="square">
            <a:spAutoFit/>
          </a:bodyPr>
          <a:lstStyle/>
          <a:p>
            <a:pPr algn="ctr" fontAlgn="base"/>
            <a:r>
              <a:rPr lang="en-US" sz="1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Repayment Rates that are Negative</a:t>
            </a:r>
            <a:endParaRPr lang="en-IN" sz="1600" b="1"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26" name="Group 25">
            <a:extLst>
              <a:ext uri="{FF2B5EF4-FFF2-40B4-BE49-F238E27FC236}">
                <a16:creationId xmlns:a16="http://schemas.microsoft.com/office/drawing/2014/main" id="{CFC97DE4-D2A9-4D81-9615-9A2FBAE8CA97}"/>
              </a:ext>
            </a:extLst>
          </p:cNvPr>
          <p:cNvGrpSpPr/>
          <p:nvPr/>
        </p:nvGrpSpPr>
        <p:grpSpPr>
          <a:xfrm>
            <a:off x="5258354" y="1181571"/>
            <a:ext cx="2351615" cy="356882"/>
            <a:chOff x="7966620" y="4509119"/>
            <a:chExt cx="3312368" cy="103719"/>
          </a:xfrm>
        </p:grpSpPr>
        <p:cxnSp>
          <p:nvCxnSpPr>
            <p:cNvPr id="27" name="Straight Connector 26">
              <a:extLst>
                <a:ext uri="{FF2B5EF4-FFF2-40B4-BE49-F238E27FC236}">
                  <a16:creationId xmlns:a16="http://schemas.microsoft.com/office/drawing/2014/main" id="{B7E07557-515F-45D8-B4F8-7E58969B2D6B}"/>
                </a:ext>
              </a:extLst>
            </p:cNvPr>
            <p:cNvCxnSpPr>
              <a:cxnSpLocks/>
            </p:cNvCxnSpPr>
            <p:nvPr/>
          </p:nvCxnSpPr>
          <p:spPr>
            <a:xfrm flipH="1">
              <a:off x="7966620" y="4509119"/>
              <a:ext cx="720080" cy="10371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BFEBA19-A590-49C6-865B-7606DBF8BFCF}"/>
                </a:ext>
              </a:extLst>
            </p:cNvPr>
            <p:cNvCxnSpPr/>
            <p:nvPr/>
          </p:nvCxnSpPr>
          <p:spPr>
            <a:xfrm>
              <a:off x="8686700" y="4509120"/>
              <a:ext cx="259228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9" name="Rectangle 28">
            <a:extLst>
              <a:ext uri="{FF2B5EF4-FFF2-40B4-BE49-F238E27FC236}">
                <a16:creationId xmlns:a16="http://schemas.microsoft.com/office/drawing/2014/main" id="{64913854-EE8F-45D3-ACD7-6140F04A47C0}"/>
              </a:ext>
            </a:extLst>
          </p:cNvPr>
          <p:cNvSpPr/>
          <p:nvPr/>
        </p:nvSpPr>
        <p:spPr>
          <a:xfrm>
            <a:off x="8897198" y="874609"/>
            <a:ext cx="2736304" cy="646331"/>
          </a:xfrm>
          <a:prstGeom prst="rect">
            <a:avLst/>
          </a:prstGeom>
        </p:spPr>
        <p:txBody>
          <a:bodyPr wrap="square">
            <a:spAutoFit/>
          </a:bodyPr>
          <a:lstStyle/>
          <a:p>
            <a:pPr fontAlgn="base"/>
            <a:r>
              <a:rPr lang="en-US" sz="3600" b="1" dirty="0">
                <a:solidFill>
                  <a:srgbClr val="00B050"/>
                </a:solidFill>
                <a:latin typeface="Open Sans" panose="020B0606030504020204" pitchFamily="34" charset="0"/>
                <a:ea typeface="Open Sans" panose="020B0606030504020204" pitchFamily="34" charset="0"/>
                <a:cs typeface="Open Sans" panose="020B0606030504020204" pitchFamily="34" charset="0"/>
              </a:rPr>
              <a:t>11.6%</a:t>
            </a:r>
            <a:endParaRPr lang="en-IN" sz="3600" b="1" dirty="0">
              <a:solidFill>
                <a:srgbClr val="00B050"/>
              </a:solidFill>
              <a:latin typeface="Arial" panose="020B060402020202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8A9A9028-6D9E-425D-9CE5-325C53D5A3A6}"/>
              </a:ext>
            </a:extLst>
          </p:cNvPr>
          <p:cNvSpPr/>
          <p:nvPr/>
        </p:nvSpPr>
        <p:spPr>
          <a:xfrm>
            <a:off x="851955" y="2253822"/>
            <a:ext cx="2736304" cy="584775"/>
          </a:xfrm>
          <a:prstGeom prst="rect">
            <a:avLst/>
          </a:prstGeom>
        </p:spPr>
        <p:txBody>
          <a:bodyPr wrap="square">
            <a:spAutoFit/>
          </a:bodyPr>
          <a:lstStyle/>
          <a:p>
            <a:pPr algn="ctr" fontAlgn="base"/>
            <a:r>
              <a:rPr lang="en-US" sz="1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Repayment rates that are 0</a:t>
            </a:r>
            <a:endParaRPr lang="en-IN" sz="1600" b="1"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33" name="Group 32">
            <a:extLst>
              <a:ext uri="{FF2B5EF4-FFF2-40B4-BE49-F238E27FC236}">
                <a16:creationId xmlns:a16="http://schemas.microsoft.com/office/drawing/2014/main" id="{5CA790D2-3D9A-43E6-8BF9-283E7BA3B5F8}"/>
              </a:ext>
            </a:extLst>
          </p:cNvPr>
          <p:cNvGrpSpPr/>
          <p:nvPr/>
        </p:nvGrpSpPr>
        <p:grpSpPr>
          <a:xfrm flipH="1">
            <a:off x="981844" y="1968112"/>
            <a:ext cx="3326495" cy="102608"/>
            <a:chOff x="7952493" y="4406512"/>
            <a:chExt cx="3326495" cy="102608"/>
          </a:xfrm>
        </p:grpSpPr>
        <p:cxnSp>
          <p:nvCxnSpPr>
            <p:cNvPr id="34" name="Straight Connector 33">
              <a:extLst>
                <a:ext uri="{FF2B5EF4-FFF2-40B4-BE49-F238E27FC236}">
                  <a16:creationId xmlns:a16="http://schemas.microsoft.com/office/drawing/2014/main" id="{E5B502F5-D213-49B8-B7F8-6CFF2C47FCE8}"/>
                </a:ext>
              </a:extLst>
            </p:cNvPr>
            <p:cNvCxnSpPr>
              <a:cxnSpLocks/>
            </p:cNvCxnSpPr>
            <p:nvPr/>
          </p:nvCxnSpPr>
          <p:spPr>
            <a:xfrm flipH="1" flipV="1">
              <a:off x="7952493" y="4406512"/>
              <a:ext cx="734207" cy="10260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236F114-7BA4-47EA-BCA1-60E548AD0E2F}"/>
                </a:ext>
              </a:extLst>
            </p:cNvPr>
            <p:cNvCxnSpPr/>
            <p:nvPr/>
          </p:nvCxnSpPr>
          <p:spPr>
            <a:xfrm>
              <a:off x="8686700" y="4509120"/>
              <a:ext cx="259228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6" name="Rectangle 35">
            <a:extLst>
              <a:ext uri="{FF2B5EF4-FFF2-40B4-BE49-F238E27FC236}">
                <a16:creationId xmlns:a16="http://schemas.microsoft.com/office/drawing/2014/main" id="{609CE3F3-90AC-43C7-A310-496D2A42118E}"/>
              </a:ext>
            </a:extLst>
          </p:cNvPr>
          <p:cNvSpPr/>
          <p:nvPr/>
        </p:nvSpPr>
        <p:spPr>
          <a:xfrm>
            <a:off x="851955" y="1278462"/>
            <a:ext cx="2736304" cy="646331"/>
          </a:xfrm>
          <a:prstGeom prst="rect">
            <a:avLst/>
          </a:prstGeom>
        </p:spPr>
        <p:txBody>
          <a:bodyPr wrap="square">
            <a:spAutoFit/>
          </a:bodyPr>
          <a:lstStyle/>
          <a:p>
            <a:pPr fontAlgn="base"/>
            <a:r>
              <a:rPr lang="en-US" sz="3600" b="1" dirty="0">
                <a:solidFill>
                  <a:srgbClr val="00B050"/>
                </a:solidFill>
                <a:latin typeface="Open Sans" panose="020B0606030504020204" pitchFamily="34" charset="0"/>
                <a:ea typeface="Open Sans" panose="020B0606030504020204" pitchFamily="34" charset="0"/>
                <a:cs typeface="Open Sans" panose="020B0606030504020204" pitchFamily="34" charset="0"/>
              </a:rPr>
              <a:t>1.4%</a:t>
            </a:r>
            <a:endParaRPr lang="en-IN" sz="3600" b="1" dirty="0">
              <a:solidFill>
                <a:srgbClr val="00B050"/>
              </a:solidFill>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AA1B3D91-A93E-4CE0-A4F1-3359D4694F73}"/>
              </a:ext>
            </a:extLst>
          </p:cNvPr>
          <p:cNvSpPr/>
          <p:nvPr/>
        </p:nvSpPr>
        <p:spPr>
          <a:xfrm>
            <a:off x="851955" y="4893113"/>
            <a:ext cx="2736304" cy="584775"/>
          </a:xfrm>
          <a:prstGeom prst="rect">
            <a:avLst/>
          </a:prstGeom>
        </p:spPr>
        <p:txBody>
          <a:bodyPr wrap="square">
            <a:spAutoFit/>
          </a:bodyPr>
          <a:lstStyle/>
          <a:p>
            <a:pPr algn="ctr" fontAlgn="base"/>
            <a:r>
              <a:rPr lang="en-US" sz="1600" b="1" dirty="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rPr>
              <a:t>Repayment Rates between 100 +</a:t>
            </a:r>
            <a:endParaRPr lang="en-IN" sz="1600" b="1" dirty="0">
              <a:solidFill>
                <a:schemeClr val="tx1">
                  <a:lumMod val="65000"/>
                  <a:lumOff val="35000"/>
                </a:schemeClr>
              </a:solidFill>
              <a:latin typeface="Arial" panose="020B0604020202020204" pitchFamily="34" charset="0"/>
              <a:cs typeface="Arial" panose="020B0604020202020204" pitchFamily="34" charset="0"/>
            </a:endParaRPr>
          </a:p>
        </p:txBody>
      </p:sp>
      <p:grpSp>
        <p:nvGrpSpPr>
          <p:cNvPr id="40" name="Group 39">
            <a:extLst>
              <a:ext uri="{FF2B5EF4-FFF2-40B4-BE49-F238E27FC236}">
                <a16:creationId xmlns:a16="http://schemas.microsoft.com/office/drawing/2014/main" id="{E716D108-4E10-49F8-9A9C-6939946782EC}"/>
              </a:ext>
            </a:extLst>
          </p:cNvPr>
          <p:cNvGrpSpPr/>
          <p:nvPr/>
        </p:nvGrpSpPr>
        <p:grpSpPr>
          <a:xfrm flipH="1">
            <a:off x="1141647" y="4654776"/>
            <a:ext cx="2826393" cy="32717"/>
            <a:chOff x="8452595" y="4476403"/>
            <a:chExt cx="2826393" cy="32717"/>
          </a:xfrm>
        </p:grpSpPr>
        <p:cxnSp>
          <p:nvCxnSpPr>
            <p:cNvPr id="41" name="Straight Connector 40">
              <a:extLst>
                <a:ext uri="{FF2B5EF4-FFF2-40B4-BE49-F238E27FC236}">
                  <a16:creationId xmlns:a16="http://schemas.microsoft.com/office/drawing/2014/main" id="{E0A52700-7E75-4D41-A71E-A820BC4B6967}"/>
                </a:ext>
              </a:extLst>
            </p:cNvPr>
            <p:cNvCxnSpPr>
              <a:cxnSpLocks/>
            </p:cNvCxnSpPr>
            <p:nvPr/>
          </p:nvCxnSpPr>
          <p:spPr>
            <a:xfrm flipH="1" flipV="1">
              <a:off x="8452595" y="4476403"/>
              <a:ext cx="234105" cy="3271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B308C09-96C0-4787-BCCA-20C4FC3EC644}"/>
                </a:ext>
              </a:extLst>
            </p:cNvPr>
            <p:cNvCxnSpPr/>
            <p:nvPr/>
          </p:nvCxnSpPr>
          <p:spPr>
            <a:xfrm>
              <a:off x="8686700" y="4509120"/>
              <a:ext cx="2592288"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43" name="Rectangle 42">
            <a:extLst>
              <a:ext uri="{FF2B5EF4-FFF2-40B4-BE49-F238E27FC236}">
                <a16:creationId xmlns:a16="http://schemas.microsoft.com/office/drawing/2014/main" id="{2245E1EC-BF78-43F3-8B44-768124987318}"/>
              </a:ext>
            </a:extLst>
          </p:cNvPr>
          <p:cNvSpPr/>
          <p:nvPr/>
        </p:nvSpPr>
        <p:spPr>
          <a:xfrm>
            <a:off x="851955" y="3917753"/>
            <a:ext cx="2736304" cy="646331"/>
          </a:xfrm>
          <a:prstGeom prst="rect">
            <a:avLst/>
          </a:prstGeom>
        </p:spPr>
        <p:txBody>
          <a:bodyPr wrap="square">
            <a:spAutoFit/>
          </a:bodyPr>
          <a:lstStyle/>
          <a:p>
            <a:pPr fontAlgn="base"/>
            <a:r>
              <a:rPr lang="en-IN" sz="3600" b="1" dirty="0">
                <a:solidFill>
                  <a:srgbClr val="00B050"/>
                </a:solidFill>
                <a:latin typeface="Arial" panose="020B0604020202020204" pitchFamily="34" charset="0"/>
                <a:cs typeface="Arial" panose="020B0604020202020204" pitchFamily="34" charset="0"/>
              </a:rPr>
              <a:t>36.9%</a:t>
            </a:r>
          </a:p>
        </p:txBody>
      </p:sp>
      <p:graphicFrame>
        <p:nvGraphicFramePr>
          <p:cNvPr id="30" name="Chart 29">
            <a:extLst>
              <a:ext uri="{FF2B5EF4-FFF2-40B4-BE49-F238E27FC236}">
                <a16:creationId xmlns:a16="http://schemas.microsoft.com/office/drawing/2014/main" id="{8D311C2F-CB6D-859C-7401-CF0CD67A10E4}"/>
              </a:ext>
            </a:extLst>
          </p:cNvPr>
          <p:cNvGraphicFramePr/>
          <p:nvPr>
            <p:extLst>
              <p:ext uri="{D42A27DB-BD31-4B8C-83A1-F6EECF244321}">
                <p14:modId xmlns:p14="http://schemas.microsoft.com/office/powerpoint/2010/main" val="3749776101"/>
              </p:ext>
            </p:extLst>
          </p:nvPr>
        </p:nvGraphicFramePr>
        <p:xfrm>
          <a:off x="2130597" y="977512"/>
          <a:ext cx="7038759" cy="559133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13236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59546-FEA6-4F85-132A-1FB993477073}"/>
              </a:ext>
            </a:extLst>
          </p:cNvPr>
          <p:cNvSpPr>
            <a:spLocks noGrp="1"/>
          </p:cNvSpPr>
          <p:nvPr>
            <p:ph type="title"/>
          </p:nvPr>
        </p:nvSpPr>
        <p:spPr/>
        <p:txBody>
          <a:bodyPr/>
          <a:lstStyle/>
          <a:p>
            <a:pPr algn="ctr"/>
            <a:r>
              <a:rPr lang="en-US" b="1" u="sng" dirty="0">
                <a:solidFill>
                  <a:srgbClr val="00B050"/>
                </a:solidFill>
              </a:rPr>
              <a:t>-VE Repayment Rates By Regions</a:t>
            </a:r>
          </a:p>
        </p:txBody>
      </p:sp>
      <p:graphicFrame>
        <p:nvGraphicFramePr>
          <p:cNvPr id="5" name="Chart 4">
            <a:extLst>
              <a:ext uri="{FF2B5EF4-FFF2-40B4-BE49-F238E27FC236}">
                <a16:creationId xmlns:a16="http://schemas.microsoft.com/office/drawing/2014/main" id="{BD43627F-399A-3D4F-C38E-8E92C1D3CD0D}"/>
              </a:ext>
            </a:extLst>
          </p:cNvPr>
          <p:cNvGraphicFramePr/>
          <p:nvPr>
            <p:extLst>
              <p:ext uri="{D42A27DB-BD31-4B8C-83A1-F6EECF244321}">
                <p14:modId xmlns:p14="http://schemas.microsoft.com/office/powerpoint/2010/main" val="3489854326"/>
              </p:ext>
            </p:extLst>
          </p:nvPr>
        </p:nvGraphicFramePr>
        <p:xfrm>
          <a:off x="1269876" y="1000121"/>
          <a:ext cx="8125883" cy="541725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00090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F0FE9-AEB6-88CC-8B60-C76398342615}"/>
              </a:ext>
            </a:extLst>
          </p:cNvPr>
          <p:cNvSpPr>
            <a:spLocks noGrp="1"/>
          </p:cNvSpPr>
          <p:nvPr>
            <p:ph type="ctrTitle"/>
          </p:nvPr>
        </p:nvSpPr>
        <p:spPr>
          <a:xfrm>
            <a:off x="477788" y="262852"/>
            <a:ext cx="10360501" cy="610820"/>
          </a:xfrm>
        </p:spPr>
        <p:txBody>
          <a:bodyPr>
            <a:normAutofit fontScale="90000"/>
          </a:bodyPr>
          <a:lstStyle/>
          <a:p>
            <a:r>
              <a:rPr lang="en-US" u="sng" dirty="0">
                <a:solidFill>
                  <a:srgbClr val="00B050"/>
                </a:solidFill>
              </a:rPr>
              <a:t>Repayment Rates by Sub-regions of southern Highlands</a:t>
            </a:r>
          </a:p>
        </p:txBody>
      </p:sp>
      <p:graphicFrame>
        <p:nvGraphicFramePr>
          <p:cNvPr id="7" name="Chart 6">
            <a:extLst>
              <a:ext uri="{FF2B5EF4-FFF2-40B4-BE49-F238E27FC236}">
                <a16:creationId xmlns:a16="http://schemas.microsoft.com/office/drawing/2014/main" id="{DA0A8343-6E03-FDEB-06D1-5687A18F3520}"/>
              </a:ext>
            </a:extLst>
          </p:cNvPr>
          <p:cNvGraphicFramePr/>
          <p:nvPr>
            <p:extLst>
              <p:ext uri="{D42A27DB-BD31-4B8C-83A1-F6EECF244321}">
                <p14:modId xmlns:p14="http://schemas.microsoft.com/office/powerpoint/2010/main" val="494349105"/>
              </p:ext>
            </p:extLst>
          </p:nvPr>
        </p:nvGraphicFramePr>
        <p:xfrm>
          <a:off x="1773932" y="1177892"/>
          <a:ext cx="8125883" cy="541725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18126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31ABC-9E4B-5417-48E8-CB9D9E8FB7B4}"/>
              </a:ext>
            </a:extLst>
          </p:cNvPr>
          <p:cNvSpPr>
            <a:spLocks noGrp="1"/>
          </p:cNvSpPr>
          <p:nvPr>
            <p:ph type="title"/>
          </p:nvPr>
        </p:nvSpPr>
        <p:spPr/>
        <p:txBody>
          <a:bodyPr>
            <a:normAutofit fontScale="90000"/>
          </a:bodyPr>
          <a:lstStyle/>
          <a:p>
            <a:pPr algn="ctr"/>
            <a:r>
              <a:rPr lang="en-US" b="1" dirty="0">
                <a:solidFill>
                  <a:srgbClr val="00B050"/>
                </a:solidFill>
              </a:rPr>
              <a:t>-</a:t>
            </a:r>
            <a:r>
              <a:rPr lang="en-US" b="1" dirty="0" err="1">
                <a:solidFill>
                  <a:srgbClr val="00B050"/>
                </a:solidFill>
              </a:rPr>
              <a:t>ve</a:t>
            </a:r>
            <a:r>
              <a:rPr lang="en-US" b="1" dirty="0">
                <a:solidFill>
                  <a:srgbClr val="00B050"/>
                </a:solidFill>
              </a:rPr>
              <a:t>%  Repayments Rates of Tunduma Sub Region by Service centers</a:t>
            </a:r>
          </a:p>
        </p:txBody>
      </p:sp>
      <p:graphicFrame>
        <p:nvGraphicFramePr>
          <p:cNvPr id="11" name="Content Placeholder 10">
            <a:extLst>
              <a:ext uri="{FF2B5EF4-FFF2-40B4-BE49-F238E27FC236}">
                <a16:creationId xmlns:a16="http://schemas.microsoft.com/office/drawing/2014/main" id="{6822C4F7-2C2E-D713-ED85-C2E69D774B0E}"/>
              </a:ext>
            </a:extLst>
          </p:cNvPr>
          <p:cNvGraphicFramePr>
            <a:graphicFrameLocks noGrp="1"/>
          </p:cNvGraphicFramePr>
          <p:nvPr>
            <p:ph idx="1"/>
            <p:extLst>
              <p:ext uri="{D42A27DB-BD31-4B8C-83A1-F6EECF244321}">
                <p14:modId xmlns:p14="http://schemas.microsoft.com/office/powerpoint/2010/main" val="3824764165"/>
              </p:ext>
            </p:extLst>
          </p:nvPr>
        </p:nvGraphicFramePr>
        <p:xfrm>
          <a:off x="609600" y="1138238"/>
          <a:ext cx="10969625" cy="49879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93203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D5174-E531-B9AE-9371-9547023BEF5C}"/>
              </a:ext>
            </a:extLst>
          </p:cNvPr>
          <p:cNvSpPr>
            <a:spLocks noGrp="1"/>
          </p:cNvSpPr>
          <p:nvPr>
            <p:ph type="title"/>
          </p:nvPr>
        </p:nvSpPr>
        <p:spPr/>
        <p:txBody>
          <a:bodyPr>
            <a:normAutofit fontScale="90000"/>
          </a:bodyPr>
          <a:lstStyle/>
          <a:p>
            <a:pPr algn="ctr"/>
            <a:r>
              <a:rPr lang="en-US" b="1" dirty="0">
                <a:solidFill>
                  <a:srgbClr val="00B050"/>
                </a:solidFill>
              </a:rPr>
              <a:t>Top 5 worst preforming sales persons in terms of repayment rates</a:t>
            </a:r>
          </a:p>
        </p:txBody>
      </p:sp>
      <p:graphicFrame>
        <p:nvGraphicFramePr>
          <p:cNvPr id="6" name="Content Placeholder 5">
            <a:extLst>
              <a:ext uri="{FF2B5EF4-FFF2-40B4-BE49-F238E27FC236}">
                <a16:creationId xmlns:a16="http://schemas.microsoft.com/office/drawing/2014/main" id="{49EA0118-140B-AD0A-05D8-96E1A5B4E314}"/>
              </a:ext>
            </a:extLst>
          </p:cNvPr>
          <p:cNvGraphicFramePr>
            <a:graphicFrameLocks noGrp="1"/>
          </p:cNvGraphicFramePr>
          <p:nvPr>
            <p:ph idx="1"/>
            <p:extLst>
              <p:ext uri="{D42A27DB-BD31-4B8C-83A1-F6EECF244321}">
                <p14:modId xmlns:p14="http://schemas.microsoft.com/office/powerpoint/2010/main" val="2886059962"/>
              </p:ext>
            </p:extLst>
          </p:nvPr>
        </p:nvGraphicFramePr>
        <p:xfrm>
          <a:off x="609600" y="1138238"/>
          <a:ext cx="10969625" cy="49879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2427015"/>
      </p:ext>
    </p:extLst>
  </p:cSld>
  <p:clrMapOvr>
    <a:masterClrMapping/>
  </p:clrMapOvr>
</p:sld>
</file>

<file path=ppt/theme/theme1.xml><?xml version="1.0" encoding="utf-8"?>
<a:theme xmlns:a="http://schemas.openxmlformats.org/drawingml/2006/main" name="Office Theme">
  <a:themeElements>
    <a:clrScheme name="Custom 13">
      <a:dk1>
        <a:sysClr val="windowText" lastClr="000000"/>
      </a:dk1>
      <a:lt1>
        <a:sysClr val="window" lastClr="FFFFFF"/>
      </a:lt1>
      <a:dk2>
        <a:srgbClr val="1F497D"/>
      </a:dk2>
      <a:lt2>
        <a:srgbClr val="EEECE1"/>
      </a:lt2>
      <a:accent1>
        <a:srgbClr val="0187C0"/>
      </a:accent1>
      <a:accent2>
        <a:srgbClr val="57687B"/>
      </a:accent2>
      <a:accent3>
        <a:srgbClr val="359CDB"/>
      </a:accent3>
      <a:accent4>
        <a:srgbClr val="F4AB17"/>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7803</TotalTime>
  <Words>776</Words>
  <Application>Microsoft Office PowerPoint</Application>
  <PresentationFormat>Custom</PresentationFormat>
  <Paragraphs>76</Paragraphs>
  <Slides>15</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Cambria</vt:lpstr>
      <vt:lpstr>Open Sans</vt:lpstr>
      <vt:lpstr>Symbol</vt:lpstr>
      <vt:lpstr>Times New Roman</vt:lpstr>
      <vt:lpstr>Office Theme</vt:lpstr>
      <vt:lpstr>PowerPoint Presentation</vt:lpstr>
      <vt:lpstr>PowerPoint Presentation</vt:lpstr>
      <vt:lpstr>Repayment Rate</vt:lpstr>
      <vt:lpstr>Formula for Repayment Rate</vt:lpstr>
      <vt:lpstr>Repayment Rates Pie Chart</vt:lpstr>
      <vt:lpstr>-VE Repayment Rates By Regions</vt:lpstr>
      <vt:lpstr>Repayment Rates by Sub-regions of southern Highlands</vt:lpstr>
      <vt:lpstr>-ve%  Repayments Rates of Tunduma Sub Region by Service centers</vt:lpstr>
      <vt:lpstr>Top 5 worst preforming sales persons in terms of repayment rates</vt:lpstr>
      <vt:lpstr>Data Analysis of the Repayment rates</vt:lpstr>
      <vt:lpstr>Insights</vt:lpstr>
      <vt:lpstr>Conclusions </vt:lpstr>
      <vt:lpstr>INITIATIVES  TO IMPROVE THE CREDIT PERFORMANCE OF THE MARKET </vt:lpstr>
      <vt:lpstr> OTHER PIECES OF ANALYSIS TO DO </vt:lpstr>
      <vt:lpstr>Additional Data Needed </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CAPM Efficient Frontier Curve for PowerPoint</dc:title>
  <dc:creator>Julian</dc:creator>
  <cp:lastModifiedBy>martin</cp:lastModifiedBy>
  <cp:revision>172</cp:revision>
  <dcterms:created xsi:type="dcterms:W3CDTF">2013-09-12T13:05:01Z</dcterms:created>
  <dcterms:modified xsi:type="dcterms:W3CDTF">2022-07-04T05:31:55Z</dcterms:modified>
</cp:coreProperties>
</file>

<file path=docProps/thumbnail.jpeg>
</file>